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sldIdLst>
    <p:sldId id="257" r:id="rId2"/>
    <p:sldId id="1308" r:id="rId3"/>
    <p:sldId id="1339" r:id="rId4"/>
    <p:sldId id="1340" r:id="rId5"/>
    <p:sldId id="1309" r:id="rId6"/>
    <p:sldId id="1318" r:id="rId7"/>
    <p:sldId id="1333" r:id="rId8"/>
    <p:sldId id="1334" r:id="rId9"/>
    <p:sldId id="1335" r:id="rId10"/>
    <p:sldId id="1323" r:id="rId11"/>
    <p:sldId id="1324" r:id="rId12"/>
    <p:sldId id="279" r:id="rId13"/>
    <p:sldId id="281" r:id="rId14"/>
    <p:sldId id="1321" r:id="rId15"/>
    <p:sldId id="266" r:id="rId16"/>
    <p:sldId id="1326" r:id="rId17"/>
    <p:sldId id="1327" r:id="rId18"/>
    <p:sldId id="1328" r:id="rId19"/>
    <p:sldId id="1341" r:id="rId20"/>
    <p:sldId id="1322" r:id="rId21"/>
    <p:sldId id="1329" r:id="rId22"/>
    <p:sldId id="1314" r:id="rId23"/>
    <p:sldId id="1315" r:id="rId24"/>
    <p:sldId id="1316" r:id="rId25"/>
    <p:sldId id="1317" r:id="rId26"/>
    <p:sldId id="419" r:id="rId27"/>
    <p:sldId id="420" r:id="rId28"/>
    <p:sldId id="421" r:id="rId29"/>
    <p:sldId id="422" r:id="rId30"/>
    <p:sldId id="423" r:id="rId31"/>
    <p:sldId id="395" r:id="rId32"/>
    <p:sldId id="1338" r:id="rId33"/>
    <p:sldId id="1319" r:id="rId34"/>
    <p:sldId id="1342" r:id="rId35"/>
    <p:sldId id="310" r:id="rId36"/>
    <p:sldId id="324" r:id="rId37"/>
    <p:sldId id="1343" r:id="rId38"/>
    <p:sldId id="283" r:id="rId39"/>
    <p:sldId id="1303" r:id="rId40"/>
    <p:sldId id="1332" r:id="rId41"/>
    <p:sldId id="1337" r:id="rId42"/>
    <p:sldId id="1336" r:id="rId43"/>
    <p:sldId id="1302" r:id="rId44"/>
    <p:sldId id="289" r:id="rId45"/>
    <p:sldId id="287" r:id="rId46"/>
    <p:sldId id="381"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95E134-137F-41C3-A351-54C61D120301}">
          <p14:sldIdLst>
            <p14:sldId id="257"/>
            <p14:sldId id="1308"/>
            <p14:sldId id="1339"/>
            <p14:sldId id="1340"/>
            <p14:sldId id="1309"/>
            <p14:sldId id="1318"/>
            <p14:sldId id="1333"/>
            <p14:sldId id="1334"/>
            <p14:sldId id="1335"/>
            <p14:sldId id="1323"/>
            <p14:sldId id="1324"/>
            <p14:sldId id="279"/>
            <p14:sldId id="281"/>
            <p14:sldId id="1321"/>
            <p14:sldId id="266"/>
            <p14:sldId id="1326"/>
            <p14:sldId id="1327"/>
            <p14:sldId id="1328"/>
            <p14:sldId id="1341"/>
            <p14:sldId id="1322"/>
            <p14:sldId id="1329"/>
            <p14:sldId id="1314"/>
            <p14:sldId id="1315"/>
            <p14:sldId id="1316"/>
            <p14:sldId id="1317"/>
            <p14:sldId id="419"/>
            <p14:sldId id="420"/>
            <p14:sldId id="421"/>
            <p14:sldId id="422"/>
            <p14:sldId id="423"/>
            <p14:sldId id="395"/>
            <p14:sldId id="1338"/>
            <p14:sldId id="1319"/>
            <p14:sldId id="1342"/>
            <p14:sldId id="310"/>
            <p14:sldId id="324"/>
            <p14:sldId id="1343"/>
            <p14:sldId id="283"/>
            <p14:sldId id="1303"/>
            <p14:sldId id="1332"/>
            <p14:sldId id="1337"/>
            <p14:sldId id="1336"/>
            <p14:sldId id="1302"/>
          </p14:sldIdLst>
        </p14:section>
        <p14:section name="Appendix" id="{DAA9CE73-89F5-4CD4-B60D-5352FECB28B9}">
          <p14:sldIdLst>
            <p14:sldId id="289"/>
            <p14:sldId id="287"/>
            <p14:sldId id="38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4DD2EA-75DA-011F-3BE0-FCC6BA44602E}" name="Matthew Brand" initials="MB" userId="S::mbrand@lsu.edu::7ffb800f-84a0-4cd8-9585-c1dc235bcaa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FFCC"/>
    <a:srgbClr val="350D6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30FA05-F907-47F9-8DC0-6FEFE32181CD}" v="1" dt="2024-09-27T15:29:01.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00" autoAdjust="0"/>
    <p:restoredTop sz="95033" autoAdjust="0"/>
  </p:normalViewPr>
  <p:slideViewPr>
    <p:cSldViewPr snapToGrid="0">
      <p:cViewPr varScale="1">
        <p:scale>
          <a:sx n="151" d="100"/>
          <a:sy n="151" d="100"/>
        </p:scale>
        <p:origin x="4362" y="14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31T17:16:20.480"/>
    </inkml:context>
    <inkml:brush xml:id="br0">
      <inkml:brushProperty name="width" value="0.35" units="cm"/>
      <inkml:brushProperty name="height" value="0.35" units="cm"/>
      <inkml:brushProperty name="color" value="#996633"/>
      <inkml:brushProperty name="ignorePressure" value="1"/>
    </inkml:brush>
  </inkml:definitions>
  <inkml:trace contextRef="#ctx0" brushRef="#br0">93 26,'-17'16,"6"-5,0 0,-8 12,15-18,1-1,0 2,0-1,1-1,-1 2,1 0,0-1,0 1,0 4,-1 15,1 0,1 0,1 2,-1 21,1-38,-1-2,0 0,1-1,0 1,1-1,0 2,0-2,1 1,-1-1,1 0,2 4,1-1,0 3,0-1,2 0,1 2,-6-10,1-1,0 1,0 0,0 0,1-1,-1 0,1 0,0 0,-1-1,2 0,0 1,18 8,1-2,0-1,15 2,17 7,-49-14,0 1,1-1,-2 1,1 1,0-1,0 1,-1 1,2 0,-1 0,1 0,0-1,8 3,6 1,-9-4,0 1,9 5,-19-9,0 0,0 1,0-1,0 0,0 1,0 0,0-1,0 1,-1 1,0-1,2 3,4 12,2-1,0 0,2-1,-1 1,11 8,-16-17,0-1,0 2,0-1,-1 0,-1 1,1 0,-1 0,-1 0,0 1,0-1,0 1,3 24,0 1,0 16,-3-13,6 104,-5-99,-2-14,1-1,6 27,-1-23,2 0,2-2,0 1,2-1,4 5,4 8,-14-24,2 0,0-1,10 12,-6-10,-10-14,0 0,1 0,-1 0,1-1,4 4,-6-7,1 1,0 0,0 0,0-1,0-1,0 2,0-2,1 1,-1-1,1 0,-1 0,1-1,-1 1,1-1,-1 1,1-1,-1-1,1 1,-1-1,3 0,9-4,2 0,-3-1,2-1,11-7,8-2,-13 7,0 3,0 0,1 0,0 3,0 0,0 1,0 1,0 1,12 3,-30-2,0 1,-1 0,0 0,0 1,1-1,-1 1,-1 1,5 2,-4-2,21 14,-1 1,-2 1,9 10,-20-20,0-1,0 0,12 7,-16-11,0 0,0 0,-1 0,1 1,-2 0,1 0,0 1,-1 1,0-2,-1 2,4 5,-2-1,1 0,0 0,1-1,0 0,2 0,-1-2,4 3,-9-6,68 66,-66-66,-1-1,2-1,-1 1,1-1,0 0,0-1,5 2,-5-2,1 0,-2 0,1 1,-1 0,1 0,-2 1,1 0,1 2,-3-3,0-1,0 0,1 1,-1-1,0-1,1 1,-1 0,3-1,47 14,-22-11,-1-1,0-1,0-1,1-2,30-4,-38 3,-20 1,1 0,0 0,-1 0,0-1,0 0,1 0,0 0,-1-1,0 0,0 0,0 0,4-3,3-2,1 1,-1 0,0 2,2-1,-1 1,0 1,10-2,28-7,-36 9,1 0,0 1,0 1,14 0,29-2,1-3,-29 4,1-2,23-6,-26 5,-23 4,1 0,-1 0,0-1,0 1,0-1,-1-1,1 1,-1 0,1-1,1-2,6-4,-7 5,0 0,-1 0,0-1,0 1,2-3,-5 5,-1-1,1 1,-2 0,2 0,-1-1,0 1,0-1,0 1,-1 0,1-1,-1 0,1 0,-1 1,0-1,0 1,0-2,-2-12,0-1,-1 1,-4-15,-3-11,9 39,1 0,-1 0,0-1,0 1,0 0,-1 0,1 0,-1 1,1-1,-1 0,0 1,0-1,-1 0,1 1,0 0,0 0,-1 0,0 0,1 0,-1 1,-3-2,-31-15,25 13,2-1,-1 1,1-1,-1-1,-4-4,6 4,0 1,-2 1,1 0,0 0,-1 0,1 1,-1 1,-1 0,-41-16,40 14,1 1,-2 0,1 1,-2 0,3 2,2-2,-1 0,1 0,-1 0,1-1,-9-5,-22-14,-1 0,-2 4,0 0,4 7,-1 2,0 1,-1 2,-9 2,30 1,-1 0,-15-7,-13-1,46 11,0-1,-1 2,2-2,-1 1,-1-1,2 0,-1 0,0 0,0 0,1-1,0 1,0-1,0 0,0 0,0 0,0-1,0 1,1-1,0 0,0 1,-1-1,2 0,-1 0,1 0,-1 0,2 0,-2 0,1-1,1 1,0-1,1-5,1-1,0 0,0 1,2-1,0-2,-3 9,0 3,-1 0,0 0,1 0,-1 0,0 1,1-2,-1 1,1 1,0-1,-1 0,0 0,1 1,0-1,0 0,-1 0,2 1,-1-1,-1 0,1 1,0-1,0 1,0 0,0-1,0 1,0-1,0 1,0 1,0-1,0 0,0 0,-1 1,0-1,1 0,0 0,0 1,-1-1,1 1,0-1,0 1,-1-1,0 1,1-1,-1 1,1 0,0-1,-1 1,0 0,0-1,1 1,-1-1,0 1,1 0,-1 0,0-1,0 1,1 0,-1 0,0 0,0 1,2 16,-1 0,-1 15,-11-63,5-9,2-1,2 0,2 0,2-14,-2 46,1-10,0-1,-2 1,0 0,-2-5,1 13,1 1,-2-1,0 0,0 1,0-1,-1 1,-1 0,-1-3,-2-1,-2-4,-1 1,0 0,-1 0,-12-11,16 20,-1-1,1 2,-1 0,-1 0,1 0,0 1,-6-1,-16-7,-25-5,29 10,0 1,-15-2,18 3,0 0,-3-1,-24-9,29 9,-1 0,2-1,-12-7,17 8,-1 0,-1 1,0 1,-5 0,-29-10,3 2,38 11,2 0,-2-1,1 0,1-1,-1 1,1-2,0 1,0-2,0 1,-4-4,6 3,-1 1,1 0,-2 1,1-1,0 2,-2-1,-1-1,0-1,-9-4,16 8,1-1,0 0,0 0,-1 0,1 0,1 0,-1 0,0 0,0-1,1-1,-6-9,0 0,-1 0,0 1,-2-1,1 2,-2 0,0 0,5 5,0-1,0 1,1-1,0-1,0 0,0 0,1 0,1 0,-2-1,0-3,-3 1,1 0,-1 1,0 0,-1 0,0 1,-1 0,-5-3,-32-33,40 38,-1 1,0 0,0 0,0 0,-1 1,-1 1,2 0,-2 0,-8-1,16 4,-48-23,35 16,0 2,-1-1,-10-2,14 7,0 0,1 0,-2 1,1 1,0 0,0 1,-3 1,9-1,0 1,0 0,0 1,0-1,0 1,0 1,1-1,-1 1,0 0,1 1,0-1,0 1,0 1,0-1,2 1,-1 0,2 0,-1 0,0 1,1 0,-1 0,2 0,-1 0,1 0,-1 3,0 2,0 1,0-1,1 1,1-1,0 7,0-6,2 0,0 0,0 0,2 0,-1 0,1-1,1 1,-1-1,2 0,0 1,0-2,1 1,3 2,-6-9,1 0,0-1,0 0,0 0,1 0,-1 0,1 0,-1-1,4 2,6 1,-1-1,14 4,-15-7,0 1,0-1,0-1,0-1,-1 0,1-1,0 0,9-3,37-5,-49 10,0-1,-1 1,0 0,0 1,1-1,0 1,4 2,-9-1,0-1,-1 1,0-1,1 1,-1 0,0 0,1 0,-1 1,0-1,-1 1,1-1,-1 1,1 0,0 0,-1 0,-1 1,3 2,-1 0,-1-4,0 0,-1 1,1 0,-1-1,0 1,0-1,0 1,0 0,0-1,-1 1,1 1,-19-14,7 4,0-3,0 1,0-1,1-1,0 1,-7-11,1 1,1-2,1 0,-3-9,10 19,0 1,-1-1,0 1,-1 1,0 0,-4-3,-20-21,17 15,14 15,8 10,19 25,-5-9,-2 1,2 4,15 32,-1-5,13 16,24 35,-24-32,-26-42,-2 0,-1 2,-1 0,-2 1,7 27,4 12,7 22,0 37,9 33,-32-133,2-1,1 0,17 28,-22-45,-2-1,0 0,3 14,4 12,-12-39,-1-1,1 1,-1 0,0-1,1 0,-1 0,1 1,0-1,-1 1,0-1,1 1,0-1,0 0,-1 0,0 0,1 0,0 0,0 0,-1 0,1 0,-1 0,1 0,0 0,-1 0,1 0,0 0,0 0,-1 0,0 0,1 0,0-1,0 1,-1 0,0-1,22-9,-5 0,-1 0,1 2,1 0,0 1,0 0,0 2,1 0,1 1,-2 1,1 1,1 0,4 1,-16 1,0 1,0 0,0 0,0 1,0 0,0 0,-1 1,1 0,-1 0,4 3,0 0,0 1,-1 1,0 0,0 1,-1 0,2 3,-1-4,-1 0,0 0,2-1,-1 0,5 2,-6-4,0 1,0-1,-1 1,0 1,0-1,-1 1,1 1,3 5,-4-2,0-1,1 0,1 0,0-1,0 0,0-1,1 0,0 0,6 3,-8-6,-1 0,1 1,-1 0,-1 0,0 1,3 3,14 15,-15-18,0-1,1 1,0-1,0-1,0 0,1 0,0-1,0 0,2 1,19 3,0-1,14 1,26 5,-43-7,0-2,-1 0,16-2,86-3,-91 0,14-3,1-1,3-4,50-6,-97 13,2-1,-1 0,-1 0,0-2,1 1,-1-1,0 1,-1-2,1 0,5-5,-11 9,-1 0,0 0,1 0,-2 0,1-1,1 0,-2 1,1-1,-1 1,1-1,-1 0,0 0,0-1,-1 3,1 0,-1-1,0 2,0-2,0 1,0 0,-1-1,1 1,0 0,0 0,0-1,-1 1,0 0,1 0,-1 0,1 0,-1-1,0 2,0-1,1-1,-1 2,0-1,0 0,0 0,0 1,0-1,0 0,0 0,0 1,0 0,-1-1,1 1,0-1,-10-3,0-1,-1 1,1 1,0 0,-1 2,-5-2,-21 1,-14 0,-15 0,1-3,-11-5,62 7,-1-1,-1 0,2-1,0 0,0-2,0 0,-2-1,4 1,-1 0,0 0,0 2,-1 0,0 1,0 0,-2 0,8 4,0-1,0 0,0 1,0 1,0 0,0-1,0 3,0-2,0 1,1 1,-1 0,-5 3,10-3,-1-1,1-1,-1 2,1-2,-1 0,0 0,-4 1,6-2,0-1,0 1,0-1,0 1,0 0,0-1,0-1,1 2,-1-2,0 1,1-1,-1 1,-1-2,-1 0,-1-2,0 1,1-1,0 1,0-2,1 1,-1-1,1 1,0-1,0 0,1 0,0-1,0 1,1-1,0 1,-1-4,-48-131,39 108,1 0,3-1,1 0,4 22,2 0,-1-1,2 1,0-1,1 1,0-1,1 1,0 0,1 0,1-3,0 3,0 0,-1-1,0 0,-2 0,1 1,-1-7,-1 14,-1 0,1 1,0-2,-1 2,-1-1,2 0,-2 0,0 0,0 1,0-1,0 1,0 0,-1 0,0 0,0 0,0 0,0 1,-2-2,-72-59,69 58,-1 0,1 1,-1 1,0-1,0 1,0 1,-1 0,1 0,-7 0,-1-2,0 0,-8-4,21 7,-35-16,1 0,-18-13,33 17,-2 2,-24-9,17 8,-17-10,18 4,0-2,1-1,-3-1,-11-5,30 20,0-1,0-1,1 0,-7-7,4 4,0 0,0 1,-1 1,-1 0,0 1,0 1,-15-5,33 14,0-1,-1 1,1 0,-1 0,1 0,0 0,-1 0,1 0,0 0,0-1,-1 1,1 0,-1 0,1 0,-1 0,1 0,0 0,0 0,-1 0,1 0,0 0,-1 0,1 0,-1 1,1-1,0 0,0 0,-1 0,1 0,0 0,-1 0,1 0,-1 1,1-1,0 1,0 12,0-6,3 9,-1 0,1-1,1 0,0 0,1 0,3 4,11 22,12 19,10 18,-13-11,-11-27,1 2,1-7,-8-15,0 1,-1 0,-1 1,-2 0,4 15,31 137,-41-170,1 1,0 0,0-1,0 0,1 1,0-2,0 2,0-1,0-1,1 1,0-1,0 1,0-1,1 1,1 0,0 0,0 0,0-1,1 0,0 0,0-1,-1 0,1 0,5 0,-1-1,1-1,0 0,0 0,0 0,9-3,-9 0,0 3,0-1,1 0,-1 2,0 0,6 1,-11-1,0 0,0 1,1 0,-2 1,1-1,0 1,0 0,-1 1,0 0,0 0,0 1,0-1,0 1,-1 0,-1 0,2 0,-2 1,4 6,18 24,1-2,2-1,28 26,-45-49,1 0,0 0,0-1,15 6,-12-6,-1 0,1 2,7 7,-7-6,1 0,1-1,0 0,0-2,3 0,42 24,-9 0,36 21,-75-46,0-1,1-1,-1-1,17 3,67 9,-21-3,-43-8,-1-2,1-1,22 0,-68-15,-7 2,0 1,-2 0,1 1,-1 0,1 2,-8-1,-20-7,-17-10,1-2,0-3,-19-15,37 16,1-2,-32-31,54 44,-51-43,-2-8,65 56,-1 1,2-2,0 1,0-1,1-1,1 1,0-2,0 1,2 0,0-1,1 0,-2-10,-1-18,2 1,1 0,3-43,1 82,0 1,0-1,0 0,0 1,0 0,-1-1,0 1,0-1,1 1,-1 0,-1 0,2-1,-2 1,1 0,0 0,-1 0,0 0,1 0,-2 0,1 0,-1 0,0 0,1 1,-1-1,0 1,0-1,-1 1,1 0,0 0,-1 0,1 1,0 0,0 0,-11-1,1 1,-1 1,1 0,-1 1,1 1,-6 1,10-1,-1-1,1-1,-1 1,1-2,0 0,-1 0,-6 0,9-2,1 1,0-1,-1 0,1 0,-1-1,1 0,0 0,0 0,1 0,-1-1,-1-1,-104-93,94 82,0 0,1-1,0-1,-10-16,-20-23,45 55,-14-14,15 15,1 2,10 9,237 243,-223-224,6 14,-13-18,1-1,16 16,80 84,-106-116,0-1,1 1,2 0,-3-3,-1 0,-1 1,1 0,-1 1,2 2,-9-8,0-2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7:49.593"/>
    </inkml:context>
    <inkml:brush xml:id="br0">
      <inkml:brushProperty name="width" value="0.2" units="cm"/>
      <inkml:brushProperty name="height" value="0.2" units="cm"/>
      <inkml:brushProperty name="color" value="#33CCFF"/>
      <inkml:brushProperty name="ignorePressure" value="1"/>
    </inkml:brush>
  </inkml:definitions>
  <inkml:trace contextRef="#ctx0" brushRef="#br0">69 0,'-2'2,"1"1,-1 0,1 0,-1 0,1-1,-1 1,1 0,1 0,-1 0,-1 3,0 4,-13 38,3 0,2 0,2 2,2-1,6-30,0-1,2 1,-1-1,2 0,1 0,0 0,8 22,1 0,3 2,-9-24,2 0,0-1,0 1,2-2,0 0,1 0,1-1,0-1,7 5,8 9,0 1,16 22,-29-32,-3 1,1-1,-2 1,0 1,2 7,3 16,-2 1,7 32,11 92,-22-111,-7-45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7:31.307"/>
    </inkml:context>
    <inkml:brush xml:id="br0">
      <inkml:brushProperty name="width" value="0.2" units="cm"/>
      <inkml:brushProperty name="height" value="0.2" units="cm"/>
      <inkml:brushProperty name="color" value="#33CCFF"/>
      <inkml:brushProperty name="ignorePressure" value="1"/>
    </inkml:brush>
  </inkml:definitions>
  <inkml:trace contextRef="#ctx0" brushRef="#br0">14 1,'0'13,"-1"-1,-1 1,-1 0,-2 25,3-10,1 1,2-1,0 1,2-2,2 2,0-1,2-1,4 12,-3-16,2-1,1 1,0-1,1-1,1 0,1 0,1-1,1-1,14 13,2-3,0-2,3-1,-1-2,3-1,0-2,22 8,23 7,0-4,55 12,-32-17,0-5,2-4,-1-5,2-4,66-5,225-28,-42 1,-236 21,1 6,-1 4,31 10,211 32,-17-2,-204-23,57 22,-96-18,-1 5,-2 5,-2 3,63 40,-119-56,-1 1,25 23,70 68,-112-96,80 76,26 24,-113-110,-1-1,2-1,0 0,0-1,0-2,1 1,6 0,2 1,0 1,-1 2,3 3,53 39,-53-33,1-3,28 15,25 3,1-4,1-4,2-3,1-4,45 3,-73-13,-1 1,45 18,-16-4,-36-12,14 9,-49-17,0 2,-1 0,0 1,0 0,11 11,68 55,-6-3,29 14,-90-66,-1 0,-1 3,-1 0,0 3,88 103,10 9,-106-120,-12-14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7:32.865"/>
    </inkml:context>
    <inkml:brush xml:id="br0">
      <inkml:brushProperty name="width" value="0.2" units="cm"/>
      <inkml:brushProperty name="height" value="0.2" units="cm"/>
      <inkml:brushProperty name="color" value="#33CCFF"/>
      <inkml:brushProperty name="ignorePressure" value="1"/>
    </inkml:brush>
  </inkml:definitions>
  <inkml:trace contextRef="#ctx0" brushRef="#br0">155 0,'-6'8,"0"0,0 0,0 1,1-1,1 1,-3 6,-5 10,-11 17,2 1,3 0,0 4,12-31,2 1,0 0,0 0,2 1,1-1,-1 0,2 0,1 1,0 0,2-1,0 3,2 0,0-1,2 0,0 0,1-1,6 12,12 13,1-1,3 2,-9-14,-1 1,-2 1,-2 0,-1 2,0-1,-3 2,-1-1,-2 2,1 8,-8-23,0 0,-1 0,-1-1,-2 18,-6 21,-3 2,7-40,2-3,-2 0,0 0,-1 0,-1-1,-3 6,-21 45,27-62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7:34.882"/>
    </inkml:context>
    <inkml:brush xml:id="br0">
      <inkml:brushProperty name="width" value="0.2" units="cm"/>
      <inkml:brushProperty name="height" value="0.2" units="cm"/>
      <inkml:brushProperty name="color" value="#33CCFF"/>
      <inkml:brushProperty name="ignorePressure" value="1"/>
    </inkml:brush>
  </inkml:definitions>
  <inkml:trace contextRef="#ctx0" brushRef="#br0">2 410,'-1'-9,"1"0,0 0,1 0,0 0,0 0,1 0,1 0,-1 1,1-1,0 0,1 1,0 0,1 0,40-57,2 3,5-1,4-4,-32 37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7:39.149"/>
    </inkml:context>
    <inkml:brush xml:id="br0">
      <inkml:brushProperty name="width" value="0.2" units="cm"/>
      <inkml:brushProperty name="height" value="0.2" units="cm"/>
      <inkml:brushProperty name="color" value="#33CCFF"/>
      <inkml:brushProperty name="ignorePressure" value="1"/>
    </inkml:brush>
  </inkml:definitions>
  <inkml:trace contextRef="#ctx0" brushRef="#br0">1 797,'14'1,"1"1,-1 1,0 0,0 0,-1 2,4 1,7 2,-11-4,75 24,1-4,26 1,-85-20,0-2,-1 0,1-3,1 0,-1-1,-1-2,1-2,-1 0,4-2,-1-4,0-1,0-1,-2-2,26-15,113-81,-97 61,242-153,-229 153,2 5,75-27,-105 51,59-12,62-5,-151 33,56-9,0 3,54 2,168 8,-165 1,30 2,217-5,-291-5,0-3,0-5,58-17,151-37,-273 65,1 1,-1 2,6 1,18-1,-37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7:40.372"/>
    </inkml:context>
    <inkml:brush xml:id="br0">
      <inkml:brushProperty name="width" value="0.2" units="cm"/>
      <inkml:brushProperty name="height" value="0.2" units="cm"/>
      <inkml:brushProperty name="color" value="#33CCFF"/>
      <inkml:brushProperty name="ignorePressure" value="1"/>
    </inkml:brush>
  </inkml:definitions>
  <inkml:trace contextRef="#ctx0" brushRef="#br0">340 18,'18'-18,"-18"41,-2-9,-1-1,0 1,-2-1,1 0,-2 0,1-1,-5 7,-14 32,3 0,-4 0,-29 45,-70 89,65-99,46-67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7:57.487"/>
    </inkml:context>
    <inkml:brush xml:id="br0">
      <inkml:brushProperty name="width" value="0.2" units="cm"/>
      <inkml:brushProperty name="height" value="0.2" units="cm"/>
      <inkml:brushProperty name="color" value="#33CCFF"/>
      <inkml:brushProperty name="ignorePressure" value="1"/>
    </inkml:brush>
  </inkml:definitions>
  <inkml:trace contextRef="#ctx0" brushRef="#br0">1 249,'11'-1,"-2"-1,2 1,-1-1,0-1,0 0,0-1,22-6,299-93,-113 32,-208 68,24-8,0 1,1 2,0 1,0 2,10 1,98 4,-120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8:05.128"/>
    </inkml:context>
    <inkml:brush xml:id="br0">
      <inkml:brushProperty name="width" value="0.2" units="cm"/>
      <inkml:brushProperty name="height" value="0.2" units="cm"/>
      <inkml:brushProperty name="color" value="#33CCFF"/>
      <inkml:brushProperty name="ignorePressure" value="1"/>
    </inkml:brush>
  </inkml:definitions>
  <inkml:trace contextRef="#ctx0" brushRef="#br0">1 268,'5'-4,"0"-1,1 1,0 1,0-1,0 0,0 1,6-2,49-15,-39 14,97-27,66-6,-84 19,49-5,-80 16,-2-5,29-9,31-15,-99 30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7:17.496"/>
    </inkml:context>
    <inkml:brush xml:id="br0">
      <inkml:brushProperty name="width" value="0.2" units="cm"/>
      <inkml:brushProperty name="height" value="0.2" units="cm"/>
      <inkml:brushProperty name="color" value="#996633"/>
      <inkml:brushProperty name="ignorePressure" value="1"/>
    </inkml:brush>
  </inkml:definitions>
  <inkml:trace contextRef="#ctx0" brushRef="#br0">556 0,'-6'6,"-1"-1,0 1,1-2,-7 4,-18 13,3 3,0 1,2 2,1 1,1 1,-5 11,-10 17,3 1,-12 31,13-17,4 1,1 2,6 1,1 1,4 1,4 0,3 2,4-1,4 2,2 0,7 43,6 0,5-1,5-1,6 0,36 97,-34-132,3-3,4-1,35 55,-41-86,3-1,1-2,4-2,1-1,1-2,4 1,-17-22,1-1,1-2,0-1,1-1,1 0,6-1,51 20,60 16,-72-28,1-4,0-3,1-3,1-3,44-2,34-10,0-7,108-21,425-97,-542 89,-2-6,0-7,66-36,-85 33,2 4,2 7,88-14,-17 16,108-3,-239 37,-1 4,16 4,138 16,-130-8,-2 4,0 5,8 5,-67-13,0 0,-1 2,0 2,3 2,118 79,11 6,-77-61,0-5,78 23,5 2,-109-39,1-3,1-2,1-3,26 1,-44-10,1-2,0-3,0-1,0-2,-1-2,25-7,10-8,65-25,-83 23,1 3,0 2,28 0,-44 11,3 2,-2 2,1 2,-1 3,27 5,-60-5,1 0,-1 1,1 0,-1 2,0 0,-1 0,0 1,0 1,-1 1,12 10,7 6,1-1,1-2,1-1,1-2,21 7,-38-20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7:19.443"/>
    </inkml:context>
    <inkml:brush xml:id="br0">
      <inkml:brushProperty name="width" value="0.2" units="cm"/>
      <inkml:brushProperty name="height" value="0.2" units="cm"/>
      <inkml:brushProperty name="color" value="#996633"/>
      <inkml:brushProperty name="ignorePressure" value="1"/>
    </inkml:brush>
  </inkml:definitions>
  <inkml:trace contextRef="#ctx0" brushRef="#br0">0 1299,'255'-254,"-166"170,-20 21,3 3,3 4,1 2,32-12,25-7,3 5,45-10,-41 25,4 7,56-8,299-51,-256 57,-197 38,318-61,-202 45,43 4,-61 15,72 6,-126 6,-3 4,1 3,4 6,59 19,-2 7,-3 7,23 15,-94-31,0 2,65 47,130 106,-214-145,0 3,-4 2,-2 3,-1 2,-3 1,-3 3,15 30,26 49,-4-7,13 9,21 35,-46-66,-46-78,1 0,24 24,59 50,21 25,-97-97,2-1,16 12,-27-27,1-1,0 0,1-2,16 7,26 7,0-4,1-2,12 0,35 12,-74-20,0 2,0 1,-3 2,1 2,30 23,157 99,-106-70,-77-45,0 2,-3 1,0 3,102 107,-118-117,0 1,-2 1,0 1,-2 1,-2 1,0 0,-1 3,19 55,14 59,15 95,-17-63,-25-110,3 0,26 48,-40-93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31T17:16:20.481"/>
    </inkml:context>
    <inkml:brush xml:id="br0">
      <inkml:brushProperty name="width" value="0.2" units="cm"/>
      <inkml:brushProperty name="height" value="0.2" units="cm"/>
      <inkml:brushProperty name="color" value="#875A2D"/>
      <inkml:brushProperty name="ignorePressure" value="1"/>
    </inkml:brush>
  </inkml:definitions>
  <inkml:trace contextRef="#ctx0" brushRef="#br0">0 1,'0'65,"2"-63,0-1,1-1,-1 0,0 1,0-1,1 1,-1-1,0 0,1 0,0 0,191 28,-180-25,47 8,1 2,8 7,-63-18,0 1,0 0,-1 1,0 0,0-1,0 1,0 1,0-1,2 4,8 10,0 0,3 6,18 21,-15-18,0 2,-2 0,1 5,4 6,14 13,-14-19,-7-11,17 19,-29-35,1-1,-1 0,2 0,-1 0,1-2,-1 1,2 0,-1-1,19 8,1 0,0-3,1 0,-1-1,1-2,29 3,-23-7,-2 3,1 0,-1 2,6 3,-17-4,0-1,3-1,-2 0,-2 0,5 4,14 5,-1 1,11 8,-31-13,-1 1,-1 1,0 1,0 0,10 10,12 13,2-3,11 5,-43-30,0 1,-1-1,0 1,0 0,-2 1,1 0,2 4,2 3,-2 1,0 1,6 15,-12-24,0 2,0-1,-1 0,-1 1,1-1,-1 4,-2 65,-1-28,2-45,0 18,0 0,3 0,0 7,-1-24,-1 1,2-1,-1 0,1 1,0-2,0 1,1 0,-1 0,2-1,-1 0,1 0,2 2,0-1,1 0,-1-1,1 0,1 0,0-1,0 1,0-2,6 3,16 4,0-1,3-1,12 4,200 57,-205-56,-2 1,19 11,-52-23,21 7,0 0,9 1,-17-6,0 1,-1 0,0 1,0 2,-1-1,3 4,-9-4,0 2,-1 0,0-1,0 2,-1 0,0 0,-2 1,7 10,-10-12,0 0,-1 0,0 1,-1-1,1 1,-2-1,1 10,-2-5,3 0,0 0,2 7,-1-6,1 0,-1 0,-1 0,0 10,-3-15,3 0,-1 0,0 0,2-1,-1 1,4 6,11 18,4 8,1 0,-11-20,-3-4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8:29.539"/>
    </inkml:context>
    <inkml:brush xml:id="br0">
      <inkml:brushProperty name="width" value="0.2" units="cm"/>
      <inkml:brushProperty name="height" value="0.2" units="cm"/>
      <inkml:brushProperty name="color" value="#996633"/>
      <inkml:brushProperty name="ignorePressure" value="1"/>
    </inkml:brush>
  </inkml:definitions>
  <inkml:trace contextRef="#ctx0" brushRef="#br0">0 1,'0'0,"0"0,0 0,2 0,0 0,0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5T18:18:29.944"/>
    </inkml:context>
    <inkml:brush xml:id="br0">
      <inkml:brushProperty name="width" value="0.2" units="cm"/>
      <inkml:brushProperty name="height" value="0.2" units="cm"/>
      <inkml:brushProperty name="color" value="#996633"/>
      <inkml:brushProperty name="ignorePressure" value="1"/>
    </inkml:brush>
  </inkml:definitions>
  <inkml:trace contextRef="#ctx0" brushRef="#br0">1 1,'16'0,"0"2,1-1,-1 2,0 0,0 1,0 0,-1 2,0 0,0 0,0 2,9 3,-2 1,0 1,-1 0,0 2,10 10,-22-17,89 75,-82-71,0-1,1 0,1-1,0-1,6 2,-6-5,-15-6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31T17:16:20.482"/>
    </inkml:context>
    <inkml:brush xml:id="br0">
      <inkml:brushProperty name="width" value="0.2" units="cm"/>
      <inkml:brushProperty name="height" value="0.2" units="cm"/>
      <inkml:brushProperty name="color" value="#875A2D"/>
      <inkml:brushProperty name="ignorePressure" value="1"/>
    </inkml:brush>
  </inkml:definitions>
  <inkml:trace contextRef="#ctx0" brushRef="#br0">383 0,'-7'2,"0"-1,1 1,-1 0,1 0,-1 1,1 0,0 0,0 1,0-1,-1 3,4-5,-27 20,3 2,0 0,0 1,2 2,0-1,12-11,-1 2,2 0,0 0,1 2,0-1,2 1,-7 18,6-11,1-1,2 2,0-1,2 1,-2 23,4 1,2 0,6 47,-5-81,3 0,0 0,0 0,1-1,3 6,-4-12,1-1,-1 0,2 0,-1 0,2-1,-1 0,1 1,0-2,0 1,2 1,9 7,1 0,0 0,2-3,-1 1,2-2,3 2,-12-9,0 0,0-2,1 0,-1 0,1-1,-1-1,9 0,22 2,-28-2,0 3,0-1,0 1,-1 1,13 5,-20-7,-1 0,0 1,0 1,-1-1,1 1,-1 0,0 0,1 0,-2 2,1-2,-1 1,1 1,-2-1,3 3,12 26,0 0,9 29,-21-43,-2 1,1-1,-2 1,-1 0,-1 0,0 9,2 28,4 39,-1-10,3 0,10 31,-15-102,1 0,1-1,0 1,0-1,3 0,-2-1,3 1,20 28,20 22,3 3,-48-61,0 0,1-1,0 1,0-1,6 4,-9-7,0-1,1 0,0 0,-1 0,0-1,1 1,0-1,0 0,0 0,0 0,0-1,-1 1,4-1,13 0,-1-1,1 0,0-2,-1 0,0-2,1 0,-2-1,0-1,1 0,-1-1,3-4,4-1,3-2,18-7,-38 19,1 1,0 0,-1 0,0 1,1 0,-1 1,1 0,0 0,0 1,-1-1,0 2,1-1,-1 2,3 0,0 0,1 2,-1-1,1 2,-1 0,-1 0,1 0,-1 2,-1-1,7 7,48 53,-3 2,0 6,-31-39,2-1,1-2,0-2,14 8,-34-30,0 0,1 0,0 0,1-2,0 0,7 2,-8-5,0-1,0 0,0-2,0 1,1-2,74 0,-38-2,0 1,-1-2,15-3,-41 2,-1-1,1-1,-1-1,-1-1,20-10,-21 10,0 1,0 1,1 1,0 1,15-2,-25 5,12-3,0 2,0 0,0 2,0 0,15 3,-33-2,-2 0,1 0,0 2,-1-2,1 1,-1 1,1-1,-1 0,1 1,1 2,7 5,-1 2,6 6,-8-7,1 0,0-1,5 2,-2-3,1 0,1-1,-1-1,2 0,1 0,22 6,23 3,-39-12,1-1,0-2,0 0,-1-1,1-1,16-4,13 0,-17 2,-1 2,35 3,-51 3,-14-1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31T17:42:31.730"/>
    </inkml:context>
    <inkml:brush xml:id="br0">
      <inkml:brushProperty name="width" value="0.2" units="cm"/>
      <inkml:brushProperty name="height" value="0.2" units="cm"/>
      <inkml:brushProperty name="color" value="#33CCFF"/>
      <inkml:brushProperty name="transparency" value="50"/>
      <inkml:brushProperty name="ignorePressure" value="1"/>
    </inkml:brush>
  </inkml:definitions>
  <inkml:trace contextRef="#ctx0" brushRef="#br0">354 0,'0'3,"0"-1,-1 0,0 1,1-1,-1 0,0 0,0 1,0-1,0-1,-1 2,2-1,-2-1,1 2,-2-1,-27 28,15-17,6-4,1 1,1 0,0 0,1 0,0 1,0 0,-3 11,1-1,1 1,0 1,-1 16,3-7,4-21,-1 0,0 0,0 0,-1 0,-1 0,0-1,0 0,-1 1,-1 1,-19 30,-19 45,11-16,21-49,3-1,0 0,0 2,-1 13,5-19,2 1,0-1,0 1,2 0,0 9,1-17,0-2,0 0,1-1,0 1,1 2,-1-7,-1 1,2-1,-1 0,1 0,-1 0,1 0,0 0,0 0,0-1,0 1,2 1,4 4,-1 0,0-1,0-1,1 1,0-1,-5-4,0 0,0-1,0 1,1-1,-1 1,0-1,0-1,1 2,-1-2,1 1,0-1,-1 0,1 0,22-2,1-1,-2-1,19-5,19-4,15-5,-53 11,1 1,-1 2,10-1,77 0,25 5,-122 1,1 1,0 1,-1 0,1 1,-1 1,0 0,-1 1,11 5,15 12,-1 0,14 12,-34-20,0 2,-1-1,-1 2,0 2,19 17,-30-29,1 0,-1 0,-1 0,1 1,0 1,-1 0,1 0,1 0,4 5,29 24,-10-11,-23-22,0 0,0 0,0-1,1 0,-1 0,1 0,1-2,-1 1,0-1,1 0,5 2,4-2,-1 0,1 0,0-3,1 1,3-1,411 8,-288 5,-88-7,0 3,22 7,112 33,-179-44,0-1,0 1,0 1,-1 0,0 0,0 1,0 1,0 0,-8-6,0 0,0 0,0 0,1-2,-1 2,1-1,-1 0,0 0,1 0,-1-1,2 0,-1 1,1-1,-1 2,0-2,0 2,0-1,4 2,2 3,0 1,-1 0,0 0,0 2,0-1,19 17,-20-18,-1 0,0 0,0 1,-1-1,0 2,-1-1,3 5,8 18,7 17,-13-24,21 50,-20-44,2 0,1 0,1-2,7 8,0-5,-12-19,-2 0,1 0,-2 1,1 0,1 7,7 25,-8-23,0 0,8 14,-12-29,0 0,1 0,0 0,0-1,0 0,1 0,0 0,0 0,4 2,33 21,-28-19,0 0,0 0,-2 1,1 1,-2 0,2 3,-5-5,1 1,0-1,1 0,1 0,-1-2,2 1,-1-2,0 0,1 0,1-1,-1 0,1-2,11 4,26 5,2-2,-2-3,2-1,0-3,33-3,-4-2,82 1,-113 1,-2 4,13 3,121 29,-162-31,-2-1,1 2,-2-1,1 3,17 9,33 15,56 18,-87-37,26 8,-48-19,0 2,0 0,-1 2,0-1,-1 1,0 2,0-1,4 5,30 29,-23-20,1-1,9 5,21 11,64 46,-41-21,56 59,-107-96,9 5,23 21,41 46,-94-91,1 0,1-1,-1 0,0 0,1-1,0 0,0-1,0 1,1-2,6 2,10 3,-19-4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31T17:44:16.439"/>
    </inkml:context>
    <inkml:brush xml:id="br0">
      <inkml:brushProperty name="width" value="0.35" units="cm"/>
      <inkml:brushProperty name="height" value="0.35" units="cm"/>
      <inkml:brushProperty name="color" value="#33CCFF"/>
      <inkml:brushProperty name="transparency" value="76"/>
      <inkml:brushProperty name="ignorePressure" value="1"/>
    </inkml:brush>
  </inkml:definitions>
  <inkml:trace contextRef="#ctx0" brushRef="#br0">556 83,'-1'3,"1"0,0-1,0 0,-1 0,0 1,0-2,0 1,0 1,0-1,0-1,-1 2,1-1,0-1,-1 1,0 0,1 0,-1-1,0 1,1-1,-2 1,-6 4,-2 0,1 0,-6 2,6-4,-7 5,-2-3,1 0,-1 0,1-1,1 1,-1 1,-3 2,16-6,0 0,-1 0,0 1,2 0,-1 0,0 0,1 1,-1-1,1 1,1 0,-3 3,-65 93,65-92,2 0,-1 1,1 1,0-2,1 2,0-1,1 3,-1-4,1 0,0 0,-1 0,-1 0,0 0,1-1,-2 1,0-1,-5 6,0-1,1 1,0 0,1 1,-5 12,5-11,1-1,-2 0,0 0,-6 5,12-16,0 1,0 0,0-1,0 2,1-1,0 0,0 0,1 1,-1 0,1 0,-1 3,1 9,0 1,1 16,1-9,-1-25,0 0,0 0,0 0,1-1,-1 1,0 0,0 0,0-1,1 1,-1 0,1 0,-1-1,1 1,-1 0,0 0,1-1,0 0,0 1,-1 0,1-1,0 1,0-1,-1 0,1 0,0 1,0-1,-1 1,1-1,0 0,0 0,0 1,28 1,-27-2,8-1,2 1,-2-1,1 0,-1-1,0-1,0 0,1 0,-1 0,-1-2,1 1,-1-1,1 0,-1-1,4-4,-7 6,0 0,0 1,1-1,0 2,0-1,-1 1,1-1,0 2,0-1,6 0,12 1,-1 0,15 2,26-2,-5-1,49 2,-102 2,0-1,1 1,-2 0,1 0,1 1,1 1,24 8,-30-11,13 3,0 0,0 1,13 7,28 21,-35-20,23 10,-27-14,-2 0,1 0,-2 2,1 0,-2 0,1 2,12 13,-12-12,2-1,-1 0,11 5,-10-6,-1 0,1 1,8 10,-10-8,0 0,1-1,1 0,-1-1,2-1,11 5,7 3,-14-7,1-1,3 0,-12-8,0-1,1 0,-1 0,0-2,0 0,10-1,0 1,-12-1,16 2,1-1,25-4,-119 24,40-16,1-2,0-1,-1-1,0-1,-15-2,32 0,-1 1,1-2,0 0,-1 0,1 0,1-1,-2-1,2 1,-13-6,-6-5,1-1,0-1,-22-19,-10-7,48 35,-1 0,1 0,1-1,-1 0,2 0,-5-8,-1-2,2 0,0-1,-1-3,16 27,1 0,-2 1,2-1,-1-1,1 1,-1-1,2 0,-2 0,4 1,1 1,17 12,0-1,2-2,0-1,-1-1,21 5,-1-3,6 1,1-2,0-1,17-2,-46-8,78 10,-84-9,-1 1,0 1,0 1,9 5,6 2,30 6,-29-9,26 12,-34-13,-1-1,1-1,1-1,0-2,12 1,-33-4,0 1,-1 0,1 0,-1 0,0 1,1 0,-1 0,0 0,3 3,-1-1,1 0,-1 0,1-2,1 2,23 6,-1 0,-1 2,4 3,96 43,-105-47,-14-7,0 1,0 0,-1 0,0 0,0 2,2 2,12 11,3 4,11 15,-16-15,-2 2,-1 0,-1 2,-1 0,-1 0,2 11,-12-27,0 0,2-1,-1 0,2 0,0 0,0-1,8 8,-6-7,0 2,-1 0,-1 1,0 0,-1 0,6 17,-1-5,35 63,-43-79,0-1,1 0,1-1,0 1,0-1,1-1,0 0,0 1,1-2,5 4,17 10,1-1,21 8,-19-8,12 3,-27-15,-1 1,-1 2,0-1,1 3,-12-8,2-1,-1 0,-1 0,2-1,-1 0,1 0,-1-1,2 0,-2 0,4-1,11 2,1-1,-1-1,2-1,7 0,0-1,-1-2,0-1,0-1,0-2,22-8,-32 10,2-1,-1 3,1 0,16 0,14-3,-1 0,1 2,37 2,-106 11,8-4,-6 2,-46 24,-10 1,50-24,1-1,-1-1,0-1,-1-1,-14 2,15-6,1 0,0-1,0-1,-1-1,2 0,-1-2,0-1,-12-5,26 9,-141-51,136 49,0-1,0 0,-1-2,-14-6,17 10,0 0,1 2,-1-1,0 1,0 0,1 0,-1 1,-2 1,-18-2,5-2,15 3,0-2,0 2,-8 0,54-12,14-1,0 4,0 1,1 3,1 1,5 3,-56 1,42 0,-1 1,0 2,1 2,16 5,-18 1,0 3,-2 0,27 15,-60-26,174 76,-148-68,14 2,-17-5,-1 1,11 5,-10-1,2-1,-2 2,0 0,0 3,-2 0,8 8,-24-18,-1 1,1-2,0 0,0 0,1-1,9 2,27 12,-39-14,0 1,-1 0,1 1,4 4,26 18,76 43,-102-62,-2 1,9 7,21 18,-16-17,-1 2,17 16,-24-18,2-1,-1-2,2 1,1-2,0-1,9 3,-19-10,0 1,-1-1,-1 2,1-1,-1 1,-1 1,0 1,8 9,-14-16,7 8,2 0,0-2,0 1,0-1,0 0,2-1,0-1,0 0,10 4,17 8,-27-12,1 0,0-2,1 0,-10-3,0-2,-1 1,1-2,0 1,0 0,0-1,0 0,-1 0,1-1,4 0,13-5,0 0,-1-3,0 0,-1 0,20-12,7-3,-34 16,0 1,0-2,-1 0,0 0,0-1,-1-1,3-4,-3 6,-1-1,1 2,1-1,-1 1,7-2,-8 4,1 0,-2-1,1 0,-1 0,0-2,0 1,5-9,15-18,0 2,3 2,4-3,-12 14,-11 9,-1 0,6-6,-18 15,1 1,-1-1,1 1,-2-1,2 1,-1-1,0 0,0 0,0 0,-1 0,1 1,0-2,0 2,-1-3,0 3,0-1,0 1,0-1,-1 1,1 0,-1-1,1 2,-1-2,1 1,-1 0,0-1,0 2,1-2,-1 1,0 0,0 0,0 0,0 1,0-1,0 0,-1 0,2 1,-3-2,-4-2,-1 1,1 0,-1 1,0 0,0 0,0 1,0-1,-4 2,-12-4,-92-19,93 18,-1-2,1 0,-20-10,2 1,-20-3,43 14,-2 0,1-2,1-1,-7-4,-22-14,0 2,-1 2,-1 3,-33-9,20 12,1 2,-2 4,0 1,-2 3,14 4,-125-3,191 16,8-3,1 1,-1-3,1 0,0 0,14-1,-24-3,107 18,0 5,9 8,-76-15,0-1,7-1,-61-16,0 1,0-1,1 0,-1 0,0 0,0 0,0 0,0 0,1 0,-1 0,0 0,0 0,0 0,0 0,0 0,0 0,0 0,0 0,0 0,1 0,-1 0,0 0,0 0,0 0,0 0,1 0,-1 0,0 0,0-1,0 1,0 0,0 0,1 0,-1 0,0 0,0 0,0-1,0 1,0 0,0 0,0 0,0 0,0 0,0 0,0 0,0 0,0 0,0 0,0-1,0 1,0 0,0 0,0 0,0-1,0 1,0 0,0 0,0 0,0 0,0-1,-7-11,-14-13,-85-79,123 99,-6 4,-1 0,2 1,-1 0,0 1,0-1,1 2,-2 0,1 0,0 1,-1 1,1 0,-1 0,0 1,10 6,6 4,-1 2,-1 1,0 1,0 1,-2 1,-1 1,-1 1,-1 1,0 0,7 17,6 2,-22-32,0 1,-2 1,1-1,-1 2,5 12,-11-23,-2 1,2 0,-1-1,-1 0,1 1,-1-1,1 1,-1 0,0-1,0 1,-1 0,1-1,-1 1,1-1,-1 0,-1 1,1 0,0-1,-1 0,0 1,1-1,-1 0,-1 0,2 0,-2-1,-2 3,-4 4,-1 0,-1-1,1 0,-1-1,-1 1,0-2,0 0,0-1,0 0,-1-1,0 0,-6 0,-27 5,-1-3,-43 1,36-3,-35 6,35-4,-36 0,155-40,-2-1,9-10,45-25,-93 56,3 2,-2 1,23-5,-46 15,0 0,-1 0,2 1,-2 0,1-1,0 1,0 0,0-1,0 1,0 1,0-1,0 0,-1 0,2 1,-2-1,1 0,0 1,-4-1,0-1,0 1,0 0,0 0,1 0,-2 0,1 0,1 0,-2 1,-5-1,-114 2,-57-1,128-2,0-4,-23-5,6-7,124 34,-27-8,-17-6,12 3,0 2,-1 0,-1 2,1 0,10 8,-59-24,-19-8,42 13,-96-29,2-3,-58-33,8-13,70 35,-71-27,140 70,13 7,24 18,-18-15,37 31,10 10,2-2,2-3,5 0,91 42,-124-70,1-1,1-3,26 7,-54-18,-1-1,0 1,1-1,-1 0,1-1,-1 0,4 0,-10 0,1-1,-1 1,1 0,-1 0,1 0,-1-1,1 0,-1 1,1-1,-1 1,1-1,-1-1,0 2,0-1,1 0,-1 0,-1 0,2-1,-1 1,-1 0,2 0,-1-1,-1 1,1 0,0-1,-1 1,1-1,-1 1,0-1,1 1,-1-1,0 1,0-1,0 0,0 1,0-1,0 0,-1-8,0 0,-1 0,0 0,-1 1,0-1,0 1,-1 0,0 0,-1 0,0 0,-5-6,-5-6,-1 1,-1 1,-19-17,23 24,-1 0,0 2,-1 0,0 1,-1 0,-9-3,-28-10,-21-5,21 9,-12-6,-21-6,-26-18,101 43,10 3,6 3,11 4,0 1,1 1,-2 0,5 4,21 10,5-2,1-2,0-1,1-3,2-2,8 0,-46-10,-12-1,0 0,0 0,0 0,0 0,0 0,0 0,0 0,0 0,0 0,0 0,0 0,0 0,0 0,0 0,0 0,0 0,0 0,0-1,0 1,0 0,0 0,0 0,0 0,0 0,0 0,0 0,0 0,0 0,0 0,0 0,0 0,0 0,0 0,0 0,0 0,0 0,0 0,0 0,0 0,0 0,1 0,-19-6,10 3,-174-69,95 34,-21-2,-110-35,-70-39,248 99,-41-12,30 12,35 9,-1-2,2 1,0-2,-7-5,1 1,-17-7,-19-8,33 14,0 3,-1 0,-25-7,102 51,31 9,2-3,4-3,266 108,-281-113,13 1,-55-22,1-1,0-1,0-3,4 0,9-3,39-3,-21 0,-54 1,6-1,-18-2,-10-1,-1 0,1 1,-1 1,-12-1,12 1,-1 0,1 0,-6-3,-15-7,1 0,0-3,2-1,-13-8,11 2,15 10,-1 0,-1 2,1-1,-1 2,-3 0,15 7,-1 0,1-1,-1-1,1 0,0 0,0-1,1 1,-1-2,1 1,-4-5,-24-25,-19-20,-11-5,41 37,1 1,2-3,-9-13,4 5,-20-18,32 36,1-2,1 1,0-2,0 0,3 0,-1-1,1-1,7 17,0-2,-1 0,0 0,-1 0,1 1,0-1,-2 1,1-1,-2 0,-5-4,-2 0,-6-4,11 9,-11-11,1 1,0-2,0 0,1-1,-1-4,-9-8,-6-4,23 24,-1 0,0 1,0 0,-1 2,-5-3,12 5,0 1,-1-1,1 0,0 0,0 0,0 0,1-2,0 2,0-1,0-1,1 1,-1 0,0-5,-4-1,0 0,-1 0,0 1,-1 0,0 0,-7-4,-6-4,-1 1,-16-7,22 12,1 0,0-2,-10-10,6 5,-17-11,-8-3,-17-18,51 43,1 0,-2 0,1 2,0-1,-1 2,-7-3,1 0,-1-1,-4-4,-14-12,29 18,-1 0,1 0,-2 1,1 1,-5-2,-19-5,0 3,0 0,-1 2,-10 0,-15 0,0 4,-6 3,11-1,2 0,0 3,42-2,2 3,-1-2,-4 3,6-2,0 0,-1 0,1-1,-8 1,-24-1,-8-1,-23-2,24-4,21 3,1 1,-3 0,26 2,-1 0,0-1,0 0,1 0,0 1,0-2,-1 1,1 0,0-1,0 1,-1-1,1 1,-25-22,32 25,1 0,-1 0,0 0,0-1,1 0,3 1,4 1,11 2,1 2,-1 0,-1 2,0 0,13 8,-33-14,25 10,-26-12,0 0,-1-1,2 1,-2-1,1 1,0-1,0 0,0 0,0 1,-1-2,2 1,-2 0,1 0,1-1,-3 0,0 1,1 0,-1 0,1 0,-1-1,0 1,1-1,-1 1,0-1,0 1,0 0,0-1,0 1,1-1,-1 0,0 1,0 0,0 0,0-1,0 0,0 1,0-1,0 1,0 0,0-1,0 1,-1-1,1 0,0 1,0 0,0 0,0-1,0 0,-8-14,0 7,0 0,-1 1,1-1,-1 2,-1 0,1 0,-3 0,-2-1,-1 1,1 0,-2 1,3 2,2-2,-1 0,0 0,1-1,-2-2,-14-8,-1 1,-17-6,22 11,1-1,0-1,0-1,-10-10,-121-94,131 99,2 0,0-2,0-2,-15-15,32 33,0 0,1 0,-1 0,1 0,0 0,0-1,0 1,1-1,0 0,-1-2,-1 1,1 0,-1 0,-1-2,-3-2,-1 1,1 0,-1 0,-1 1,0 1,2-2,-1 1,2-1,-6-7,3-2,0 1,-2-9,7 15,-1-1,0 1,0 1,-1-2,-1 3,0-2,-5-4,-5-1,-1-1,-2 2,-4-3,3 3,1-1,-12-14,24 24,0-2,0 2,0-1,-1 2,0 0,0 0,-6-2,-16-6,-23-5,30 10,8 4,0 1,0 1,-1 0,2 1,-2 1,-1 0,-22 0,37 0,-53-3,-1 3,1 1,-6 5,32 0,0 1,-23 10,14-5,26-8,1 1,0 1,0 0,0 1,0 0,1 1,0 1,-3 0,-1-1,0 0,0-1,0-1,-6 0,1 2,1 0,-18 9,17-5,0 0,1 2,0-1,0 2,-7 10,15-14,-1 1,2 0,0 0,0 0,1 2,1-1,1 2,-4 7,-32 100,40-115,2 0,-1 0,1 0,-1 0,2 0,-1 0,1 1,0-2,1 2,-1-1,2 5,-1-7,0 0,1 0,-1 1,1-1,0-1,0 2,0-2,1 1,0 0,0-1,0 0,1 1,-1-2,1 1,3 3,-1-3,1-1,-1 1,1-1,0-1,-1 1,1 0,1-2,-2 1,1-1,4 0,16 1,-1 0,5-2,80-3,115 1,-158 4,-1 4,23 6,-1 2,82 16,-129-20,0 2,40 15,-20-4,44 8,-11-4,-55-15,2 0,-1-3,8-1,58-1,-7-2,-23 0,23-3,-99-2,81 3,27 6,-35 4,-14-2,-53-9,-1-1,0 1,0 0,0 0,-1 1,1 0,0 0,-1 0,0 0,3 3,13 8,-6-7,-1 0,1-1,0-1,1 1,13 0,26 10,-39-13,-26-4,-46-1,1-2,0-2,-35-10,-161-49,124 34,-6-1,109 24,1 0,0-2,0 0,-8-6,-29-24,37 24,1 1,-12-3,20 10,0 0,1-1,1-1,-1 0,1 0,1-1,0-1,1 0,-2-1,-21-25,-3 1,12 14,1-1,1-2,-10-15,27 32,-11-14,-12-15,21 30,0 0,0 1,-2 0,2 0,-2 1,-2-1,-23-14,-1 1,-1 2,-1 3,-1 0,0 2,-36-7,51 16,0 1,0 1,0 1,0 2,0-1,0 3,0 0,-22 6,-1 3,1 3,0 2,-36 18,45-19,18-8,0 0,1 1,-10 7,22-12,-1 0,1 1,0-1,0 2,0-2,1 2,-1-1,2 1,-1 0,0 0,1 0,-1 1,2-1,0 0,0 0,0 0,1 1,-1-1,1 1,1-1,0 0,0 0,0 5,0-8,0 0,1 0,0 0,0 0,-1 0,2 0,-1-1,0 1,1 0,-1-1,1 1,0 0,-1-1,2 0,-1 0,0 1,0-1,1 0,-1 0,0-1,1 1,2 1,10 3,0 1,1-2,1 1,-1-3,1 1,13 1,27 0,20-2,-50-2,140 9,72 19,-215-26,6 2,1-1,0-2,0-1,23-2,-47-1,1 2,-2-2,2 0,-1 0,-1-1,1 0,0 0,0 0,-1 0,0-1,0-1,3-1,-7 4,0 0,1-1,-1 1,1-1,-2 0,1 1,0-1,0 0,0 0,-1 0,0 0,0 0,0-1,0 1,0 0,-1 0,1 0,-1 0,0-1,1 1,-2-1,1 1,-1-1,1 1,0 0,-1 0,-1-2,-9-27,-2 0,-14-25,18 41,0 0,0 2,-2-1,0 1,-1 1,-5-5,-22-21,9 10,-6-4,27 26,-1-1,-1 2,0 0,1 0,-2 1,0 1,1 0,-1 0,0 1,0 0,0 2,-9-2,-7 2,1 0,-1 2,0 0,0 3,-2 1,10-2,0 2,0 0,1 2,-1 0,2 1,0 0,0 2,0 0,0 1,2 1,-13 11,26-20,0 0,1 0,-1 0,1 0,0 0,0 1,0 0,0-1,1 0,-1 1,2 0,-2 0,1 0,1 1,-1 1,0 0,1 0,0 1,1-1,0 0,-1 1,1-1,2 5,1 0,0-1,0 1,1-1,1 0,-1 0,1-1,1 0,-1 0,2 0,-1 0,6 2,0 0,0 0,1-2,0 1,1-2,0 1,0-2,1 0,0-1,0-1,8 2,-2-3,0 1,1-3,-1 0,2-1,-2-1,1-1,-1-1,10-2,30-8,1-3,53-20,-76 21,-1-3,-1-1,0-1,31-22,-61 35,-3 3,0 0,0-1,-1 1,1-1,-1 0,0 0,3-4,-7 8,0-1,0 0,0 0,0 1,0 0,0-1,0 1,-1-1,1 0,0 1,0 0,-1-1,1 1,0-1,0 1,0-1,-1 1,1 0,-1-1,1 1,-1-1,1 1,0-1,-11-8,-3 4,0 0,-1 0,1 2,0 0,-1 0,0 2,-5-1,-16-2,-34-3,-1 4,2 3,-6 4,24-2,0 3,0 3,-35 10,49-8,1 1,0 2,2 1,-1 2,-10 8,41-22,-16 11,20-13,0 0,0 0,-1 0,1 1,-1-1,1 0,0 1,-1-1,1 1,0-1,0 0,0 0,0 1,0-1,0 0,-1 1,1 0,0-1,0 0,0 0,0 1,0-1,0 1,0-1,0 1,0-1,0 0,0 0,0 1,0-1,1 1,-1-1,0 1,0-1,0 0,0 0,0 1,0-1,1 1,-1-1,0 0,1 1,-1-1,1 0,-1 0,0 0,0 0,0 1,10 4,1 0,-2-1,2 0,-1 0,1-1,0 0,2-1,7 3,194 47,101 26,-167-35,12 12,-80-22,0 4,-3 3,22 18,-94-55,20 15,-23-18,-1 2,1-1,-1 1,0-1,0 0,1 1,-1-1,-1 1,2 0,-1-1,-1 1,1 0,0 1,-1-2,0 0,0-1,0 1,0 0,0-1,0 1,-1-1,1 1,0-1,0 1,-1 0,1-1,0 0,0 1,-1 0,1-1,-1 1,1-1,-1 0,1 1,0-1,-1 1,0-1,1 1,-1-1,1 0,-1 0,1 0,-1 0,0 1,1-1,-1 0,0 0,-24 5,22-5,-51 4,0-2,0-3,-25-5,28 2,-59-3,1-4,1-5,-61-20,315 74,94 24,-144-33,43 21,-53-11,-109-57,7 5,-166-112,104 74,-70-59,3-22,22 19,37 30,5 3,66 68,-1 1,-5-2,10 6,28 20,-1 0,9 10,19 16,253 178,-75-58,-133-96,33 26,-154-129,-33-36,-85-103,95 106,28 36,-1 1,-12-9,61 86,-1-11,1 0,2-2,15 16,84 74,-67-69,2-2,2-2,2-4,2-2,0-3,3-2,2-4,54 16,-54-23,-1 1,-1 5,-1 2,6 7,-70-37,56 32,-3 2,0 3,24 24,-57-45,1-1,1-1,0-1,0-1,3-1,19 12,-18-9,-12-6,2 0,0-1,9 2,-14-5,15 5,2-1,13 1,-34-8,0-2,0 2,0-2,0 1,0-1,0-1,0 0,0 0,0-1,0 1,3-2,-10 2,1 1,-1-1,1 0,-1 1,0 0,1-1,-1 0,1 0,-2 0,2 0,-1 0,0 0,0 0,0 0,0 0,0-1,0 2,-1-2,1 1,0-1,0 1,-1 0,1-1,-1 0,0 0,0 0,-1 0,1 1,0-2,0 2,-1-1,0 0,0 1,1-2,-1 2,0-1,0 0,0 1,-1-1,2 1,-2-1,1 1,-14-17,-1 2,-1 0,1 1,-3 0,-75-53,42 31,35 26,-1 0,0 1,-1 1,-7-2,-79-27,38 16,23 7,10 4,-20-10,45 17,0 0,0-1,1-1,-1 1,1-1,1-1,-1 1,1-1,65 32,3 5,-23-11,1-1,7 0,-6-2,-1 0,29 19,71 47,-130-76,97 51,-61-34,39 26,-19-7,1-3,3-3,63 22,-105-45,-1 0,22 16,-20-12,0-1,7 1,-14-8,-12-6,-1 0,0 1,0 0,-1 0,1 1,-1-1,1 2,-7-6,-1-1,1 1,-1 0,1 0,-1-1,0 0,0 1,0-1,1 1,-1 0,0-1,0 0,1 1,-1-1,0 1,0 0,0-1,0 0,0 0,0 1,0 0,3-18,-3 13,-1 1,0 0,1-1,-1 2,-1-2,1 1,-1 1,1-1,-1-1,0 2,0 0,0-1,-1 0,0 1,0-1,-1 0,-9-8,0 1,0-1,-10-3,-10-11,-18-22,27 26,-25-20,-46-25,-22-7,93 57,0 0,-2-4,-34-26,38 35,0 0,-1 0,-5 0,-1 0,-21-13,-32-22,-51-20,90 50,-1 2,0 1,-31-3,35 11,-1 1,0 3,-23 2,50 0,4-1,-14 1,18 2,9 2,6 2,2 0,-1-2,0 1,1-2,-1 1,7 1,19 6,162 71,-42-15,-72-31,-2 3,58 40,148 108,-250-162,90 70,63 61,-59-45,-100-84,-1 1,-2 2,-1 1,-2 1,6 11,-27-36,-1 0,1 1,2 7,-5-12,-2-1,1 1,0 0,0 0,-1 0,1 0,-1 0,0-1,0 1,0 0,0 0,-1 0,1 1,0-3,-1 0,0 1,0-2,1 1,-1 0,0 0,0 0,1 0,-1 0,-1-1,2 1,-1 0,-1 0,2-1,-2 0,1 1,0-1,0 1,-1 0,-24 5,21-6,0 0,0-1,0 1,0-1,0 0,0 0,1-1,-5-1,-38-17,26 10,-241-98,-124-58,290 123,-85-25,176 66,-10-1,15 3,-1 0,1 0,0 0,0 0,0 0,-1 0,1 0,0 0,-1 0,1 0,0 0,-1 1,1-1,0 0,0 0,0 1,0-1,0 0,-1 1,1-1,0 0,0 0,0 0,0 0,-1 1,1-1,0 0,0 1,0-1,0 0,0 1,0-1,0 0,0 0,0 0,0 1,0-1,0 0,0 1,0-1,0 1,0-1,1 0,-1 0,0 0,0 0,0 1,1-1,-1 0,3 10,0 0,1-1,1 1,-1-1,1 0,5 5,11 15,8 6,-12-14,-2-3,38 47,10 6,-43-52,0 0,2-1,-1-1,2-1,11 6,-55-33,0-1,0 0,-1-3,-107-78,-55-40,147 104,-31-32,57 50,0-1,1 0,1 0,0-1,1 0,-1 0,-3-13,23 41,-1-1,2 1,6 4,0 1,45 56,-22-26,6 4,-63-81,-102-123,79 102,-197-248,167 215,45 54,64 47,184 110,-121-67,229 144,-167-102,-162-103,7 5,-8-6,-5-5,-21-21,-27-27,-7-13,14 10,-3 2,-14-7,74 65,10 8,261 188,-22-15,-235-168,-1 2,-1 0,-1 2,13 15,-96-76,-23-23,-15-17,76 60,-29-25,2-1,2-2,3-2,-14-23,47 54,12 12,7 3,0 5,0-1,0 1,0-1,0 2,-1 0,6 3,52 26,-44-21,102 55,113 78,-181-104,-1 2,-2 2,-3 3,-1 2,1 5,-40-42,0 0,-1 0,0 1,-1 0,3 8,-33-29,-12-11,-1-3,2-1,0-1,-10-12,-7-5,9 9,-2-6,31 27,1-1,1 0,-1-1,1 1,-4-11,9 13,6 7,16 12,54 39,-1 4,42 43,-99-83,96 88,33 44,-181-167,-70-54,-61-46,128 93,18 13,0-1,-6-7,49 34,176 110,30 5,-194-106,33 15,-15-9,12 11,-45-25,-1 1,0 0,-1 1,-1 1,10 10,-16-15,0 0,1-1,0 0,1 0,-1 0,1-1,0-1,3 2,18 7,0-1,1-1,0-2,12 1,-27-6,-1-1,0 2,0 0,-1 1,0 1,0 0,5 4,92 60,-45-31,-37-24,30 13,-38-21,-1 1,0 1,-1 1,0 0,8 9,-7-3,0 0,-1 2,2 4,-11-11,0 1,1-1,0-1,4 3,-13 16,2-23,1 0,-1-1,2 1,0-1,-1-1,1 1,3 2,12 14,-20-21,11 11,-12-13,1 1,-1-1,1 1,0 0,-1-1,0 0,1 1,0-1,-1 1,1-1,-1 1,1-1,0 0,0 0,-1 0,1 0,-1 0,1 0,0 1,-70 13,57-11,0 0,-12-1,15-1,0 0,0 1,0-1,0 1,-6 4,13-6,0 2,0-1,1 0,-1 1,0-1,1 1,-1-1,1 1,-1 0,-2 3,16-2,-3-3,-1-1,1 0,-1 0,1-1,-1 0,1-1,-1 0,0 0,0 0,6-5,9-5,0-2,17-15,65-57,62-70,-161 151,19-18,4-4,-21 20,-8 8,0 0,0 0,0 0,0 0,0 0,0 0,-1 0,1 0,0 0,0 0,0 0,0 0,0 0,0 0,0 0,0 0,0 0,0 0,0 0,0 0,0 0,0 0,0 0,0 0,0 0,0 0,0 0,0 0,0 0,0-1,-96 63,62-37,-2-2,-1-2,-1-1,-2-1,27-13,0 1,1 1,0-1,1 2,0 0,-4 5,-14 10,-70 60,94-80,1 0,-1 0,1 0,0 1,0-1,0 1,1 0,0-1,0 2,0-1,0 0,1 1,0-1,0 1,1 0,-1 0,2 0,-1-1,0 1,1 3,0-9,-1 1,1-1,0 0,0 1,0-1,0 1,0-1,1 1,-1-1,0 0,0 1,0-1,0 1,1-1,-1 1,0-1,0 0,1 0,-1 1,0-1,0 1,0-1,1 1,-1-1,1 0,-1 0,1 0,-1 0,0 1,0-1,1 0,-1 0,1 0,-1 1,1-1,-1 0,0 0,1 0,-1 0,1 0,-1 0,1 0,-1 0,0 0,1 0,-1 0,1-1,-1 1,1 0,-1 0,0-1,0 1,1 0,24-14,-22 12,11-9,0-1,0-1,-1 0,-1 0,0-2,0 1,-2-1,0-1,1-4,6-12,-1-1,-2-1,-2 0,2-8,-11 30,-1 0,0 1,0-1,-1 0,0-1,-1 1,-1 0,1 0,-2 0,0 0,-1 0,0 1,-2-6,0 2,0 0,0 1,-2-1,-3-5,6 14,1 1,-1 0,-1-1,1 1,-1 0,1 0,-1 1,-1-1,0 2,1-1,-4-1,-7-4,1 1,-3 1,0-1,11 6,-1 0,1-1,-1 2,2 0,-2 0,1 1,-1-1,-7 2,14-1,0 0,-1 1,1-1,0 1,0 0,0-1,-1 1,2 0,-2 0,1-1,1 1,-1 1,-1-2,2 1,-1 1,0-2,0 2,1-1,0 0,-1 0,0 1,-9 29,9-28,-4 16,2 1,1-1,1 1,0 0,1 0,1-1,1 1,0-1,2 1,0-1,2 0,0 0,0-1,3 2,-7-16,0 0,0 0,1 0,0-1,0 1,0 0,0 0,0-1,1 0,0 0,0 0,1 0,1 0,1 1,0-1,0 0,0 0,0-1,1 0,2 0,9 1,0-1,1-1,-1-1,1-1,10-1,4-4,-25 4,0 0,0 1,-1 0,1 0,3 1,-14 2,0-1,1 1,-1-1,1 1,-1-1,1 1,0 0,0 0,0 0,0-1,0 2,-3 3,-18 30,-1-2,-17 22,26-41,-1 0,-1-2,0 0,-10 6,-21 13,50-38,6-5,228-227,-93 89,-162 152,8 1,0 1,0 0,1 0,0 0,0 1,0 1,-51 43,37-29,2 0,1 0,0 1,-10 17,7-9,-23 23,28-35,-6 6,1 0,1 1,-6 12,27-36,1-1,-1 0,1 1,0-1,0 1,0 0,-1-1,1 0,0 1,0-1,-1 1,1 0,0-1,0 0,0 1,0 0,0-1,0 1,0 0,0-1,0 0,1 0,-1 0,0 1,1-1,-1 0,0 0,0 0,0 0,0 1,1-1,-1 0,0 0,1 0,-1 0,0 0,1 0,-1 0,0 0,0 0,0 0,1 0,-1 0,0-1,1 1,-1 0,22-9,0-4,0-1,-2-1,0 0,1-3,74-74,-52 50,38-31,-67 62,-16 10,-8 5,-1 2,-1 2,1-1,1 1,-1 0,1 1,1 1,-20 21,-5 9,13-15,0-2,-19 18,8-17,21-17,1 1,0 1,-10 9,24-21,0 0,0 0,0 0,1 1,1-2,8-4,59-47,-2-5,-12 11,-12 2,-47 47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31T17:39:15.905"/>
    </inkml:context>
    <inkml:brush xml:id="br0">
      <inkml:brushProperty name="width" value="0.2" units="cm"/>
      <inkml:brushProperty name="height" value="0.2" units="cm"/>
      <inkml:brushProperty name="color" value="#33CCFF"/>
      <inkml:brushProperty name="transparency" value="50"/>
      <inkml:brushProperty name="ignorePressure" value="1"/>
    </inkml:brush>
  </inkml:definitions>
  <inkml:trace contextRef="#ctx0" brushRef="#br0">2108 1,'1'7,"0"0,1-1,-1 0,1 1,1 0,0-1,2 4,0 3,2 2,0 0,0-1,1 1,1-2,1 1,0-2,0 1,9 7,-17-19,1 1,-2 0,1-1,0 2,-1-1,1-1,-1 2,1-1,-1 0,0 0,1 1,-2-1,1 1,0-1,0 0,-1 1,0 0,1-1,-1 3,3 24,-1-20,-1 0,0 0,0 0,-1-1,-1 1,0 0,-1 7,-2-7,0 1,-2 0,1-1,0 0,-1 0,-1-1,0 0,-5 6,-12 15,-42 45,61-66,1-1,0 1,0 0,0 0,1 0,1 1,0-1,0 0,0 1,1 0,0 0,-1 23,2 0,1 14,1 6,-3-39,0 1,0-1,-2 0,1 0,-1 0,-1 1,0-2,-1 0,-1 1,0-1,0 0,-1-1,-5 7,5-11,0-1,1 1,-2-2,1 1,-2-1,2 0,-1-1,-7 3,-19 13,9-5,-1-2,0 0,-1-1,0-2,-1-1,-1-1,-7 1,19-5,1 0,1 2,-1 0,1 1,-5 3,-25 16,0 2,-36 22,61-40,2 2,0 0,0 0,2 2,-1 0,1 1,1 1,-6 9,-7 8,-1 0,0-2,-2-2,-8 5,-8 4,-2 2,-50 31,41-32,17-11,-16 6,5-3,30-16,0-3,-2 0,1 0,7-7,1 1,1 1,0 1,0 0,-1 0,3 2,-1 0,0 0,-6 8,-13 19,22-23,-1-2,0 0,-1 0,0-1,-1-1,0 0,-7 4,-38 16,-16 9,64-34,0-1,-1 0,1 0,-1-1,0-1,0 0,0-1,-9 1,-6 1,-26-2,59 4,-6-5,-1 1,0 0,1-1,0 1,0-1,-1 0,1 1,0 0,0-1,-1 1,1-1,0 0,0 0,-1 0,2 0,16 2,-8-1,1-1,-1 0,0 0,1-1,5-2,-7 0,1-1,-1 0,8-5,20-7,8 2,-35 13,1-2,-1 0,-1 0,1-1,0 0,0-1,-1 0,0-1,3-2,81-75,-70 64,0 1,2 1,24-14,5-2,-29 15,-1-1,-1-1,16-19,-10 10,21-15,-11 13,-8 8,-1-2,12-14,-24 23,0 1,1 0,0 3,1-1,16-7,32-20,68-58,-110 80,1 3,1 0,17-6,-32 16,1 0,-1 0,1 1,-1 0,1 1,0 1,0 0,10 1,-11 0,-1 0,0-1,0 0,0-1,-1-1,4-1,35-9,-23 8,2-2,-1-1,2-2,-12 3,0-1,1-1,1-1,89-43,-74 36,-26 15,-1-1,0-1,0 1,0-1,-1-1,1 0,2-2,22-22,-19 19,-1-1,0 0,8-11,-17 18,1 1,-1-2,0 1,-1 0,1-1,-2 1,2-1,-2 0,1 0,-1 0,0 0,0-4,-1-136,0 15,0 125,0 0,2 0,-1 0,0 1,1-1,0 0,0 1,0-1,1 0,3-4,3-4,1 1,1-1,3-1,2-3,-6 3,0 1,-1-1,0 0,5-16,9-15,-20 41,0 0,-1 0,0 0,0-1,0 0,-1 1,0 0,1-1,-2 1,0-1,0 0,0-3,6-37,-7 35,1 8,-1 0,1 0,-1 1,1-1,0 0,1 1,-1-1,1 1,-1-1,1 0,-1 0,1 1,1-1,-2 1,2-2,1 0,-2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31T17:22:54.294"/>
    </inkml:context>
    <inkml:brush xml:id="br0">
      <inkml:brushProperty name="width" value="0.2" units="cm"/>
      <inkml:brushProperty name="height" value="0.2" units="cm"/>
      <inkml:brushProperty name="color" value="#33CCFF"/>
      <inkml:brushProperty name="transparency" value="50"/>
      <inkml:brushProperty name="ignorePressure" value="1"/>
    </inkml:brush>
  </inkml:definitions>
  <inkml:trace contextRef="#ctx0" brushRef="#br0">5436 3774,'9'-1,"0"1,0-2,0 1,-1-2,1 1,-1-1,0 0,1-1,-2 1,7-5,13-10,0 0,7-8,-14 11,55-38,-21 14,-3-1,-8-1,-35 31,1 0,1 1,0 1,0 0,11-7,37-15,-38 20,0-1,-1 0,0-1,8-8,11-12,3 2,41-24,-69 46,-1-1,1 0,9-10,-20 17,-1 1,1-1,-1 1,1 0,-1-1,0 0,1 1,-1-1,0 0,0 0,-1 1,1-1,0 0,0 0,-1 0,1 0,-1 0,1 0,-1 0,0 0,0 0,0-1,0 0,-1-102,0 103,0-1,0 1,0 0,-1-1,1 1,-1 1,0-2,0 1,0 1,1-2,-4 0,0-2,-5-4,0 0,0 0,-11-6,16 12,-1-1,0 1,1 0,-1 1,0 0,0 0,0 0,0 1,-3-2,5 3,1 0,-2 0,1-1,1 0,0 0,-1 0,0-1,0 1,1-1,0 1,0-1,-1-1,1 1,0 0,0 0,1-1,-2 0,-13-12,-2 0,1 3,-2-1,1 2,-1 0,-3 1,-10-8,-23-15,24 15,0 0,-32-11,-7-4,44 21,-1 1,0 1,-1 1,0 2,-20-2,-20 0,-65 1,-21-2,123 7,20 3,-1-1,0-1,1-1,-1 0,-5-2,-24-8,-9-1,23 7,0-2,0 0,1-1,-4-4,-50-31,1-3,38 21,-30-25,58 41,1-1,1-1,0 0,0 0,1-2,-7-12,-5-6,-2 0,-5-5,-1-1,-138-179,155 203,-1 0,0 1,0 1,-15-9,6 3,-12-11,-52-45,47 40,-31-31,49 44,0 1,-2 2,0 0,-3 1,9 4,0-2,1 0,0-2,2 2,-1 0,-1 2,-7-5,13 12,0 1,-1 0,-7-3,10 6,0-1,1-1,0 1,0-1,0-1,1 0,-4-3,8 5,-10-10,-1 1,0 0,-1 1,-1 1,-7-3,-4-1,-1 1,0 1,-1 3,-1 0,0 2,1 0,-2 3,-29-2,-107-7,96 6,37 3,-17 1,31 2,-2 0,1-1,1-1,-3-2,-84-27,60 16,-22-7,28 8,-17-2,28 10,10 4,0-2,0 0,1-2,-8-4,-32-13,37 16,2-1,-5-3,19 9,0-1,-1 1,2-2,0 1,0-1,0 0,0 0,-1-2,-19-24,-3 1,-18-16,39 39,0 0,1-1,1 0,-1 0,1-1,-2-5,-7-14,-4-18,-4-7,-33-80,52 127,0-1,-1 1,0-1,-1 1,1 1,-7-6,-43-35,11 10,6 3,-1 1,-3 1,-21-11,51 36,-1 1,0 1,0 0,0 0,-1 1,1 1,-1 0,-4 0,-30-1,-36 1,67 2,-220 1,143 9,46-4,-9-1,40-3,1 0,-1 1,1 0,-1 1,1 1,-1 1,1 0,1 1,0 1,0 0,-5 4,-49 28,-12 2,-70 26,144-64,-1 1,1 0,0 0,0 1,1 0,-1 0,1 0,0 1,0 0,1 0,-1 0,1 1,1 0,-1 0,1 1,1-1,0 1,-12 21,13-24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31T17:31:18.043"/>
    </inkml:context>
    <inkml:brush xml:id="br0">
      <inkml:brushProperty name="width" value="0.2" units="cm"/>
      <inkml:brushProperty name="height" value="0.2" units="cm"/>
      <inkml:brushProperty name="color" value="#33CCFF"/>
      <inkml:brushProperty name="transparency" value="50"/>
      <inkml:brushProperty name="ignorePressure" value="1"/>
    </inkml:brush>
  </inkml:definitions>
  <inkml:trace contextRef="#ctx0" brushRef="#br0">2299 0,'-12'11,"0"-2,0 0,-1-1,-1-1,-10 6,-3 1,-22 13,-46 26,-26 21,11-6,14-11,82-47,1 1,-1 0,2 1,-1 0,2 1,-3 4,-18 27,-8 17,-4 5,29-42,0 1,1-1,-3 15,-30 79,43-107,-48 130,44-121,-2 0,0 0,-2-1,0 1,0-2,-3-1,1 0,-1 0,-1-2,-13 11,-51 48,-4 3,65-61,0-2,-2 0,-15 8,16-12,-13 7,2 1,-1 1,2 2,-13 12,-20 24,-42 50,96-97,2 1,-1-1,2 1,0 1,0 0,0 0,1 0,1 0,-2 11,-3 20,1 2,1 9,4-24,-3 38,2 20,0 8,-12 61,-13 31,16-101,7-58,-1 1,-1-1,-1 0,-2-1,0 0,-3 0,0-2,-8 12,8-17,-8 17,-3-1,-1-1,-16 16,-73 85,71-81,24-33,18-21,3-3,10-13,2-1,4-5,-1 0,0-2,10-20,-11 17,1 1,2-1,1-1,5-11,1-6,12-13,-24 39,0 1,2-1,0 1,7-4,-13 11,0-1,-1 0,1-1,-2 0,0 0,0 0,-1-1,-1 0,0 0,0-1,1-11,-1 5,0-3,2-1,3-5,-7 15,0 0,0 0,0 1,-2-2,1 1,-2-6,4-34,10-74,-11 104,-1-21,-2 25,1 1,1 0,2-8,1 4,0-6,2-1,0 2,2-1,2 0,1 0,-5 10,1-1,-2 0,-1 0,0-2,-2 2,0-1,-1 0,-1-5,-1 19,1 2,1-1,-1-1,1 2,-1-1,1 0,0 1,0-1,1 1,-1-1,1 1,2-2,8-9,0 0,9-8,-9 10,16-22,-19 20,-1-1,1-2,19-30,-23 39,1 0,1 1,-1 1,1-1,0 1,1 0,-1 0,1 1,1 1,0 0,4-3,14-8,0 0,-2-2,17-15,-17 13,1 0,2 2,9-4,-34 19,19-8,0-1,-2-1,1-1,11-10,-12 6,2 1,-1 1,2 1,17-7,-25 13,1 1,-1-2,0 0,0-1,-1-1,1-2,-11 9,0 0,-1 0,1-1,-1 1,-1-1,1 0,-1 0,0 0,0-1,-1 1,1-1,-1 1,-1-1,1 0,-1 0,-1 1,1-2,-1-2,0-2,1-2,0 1,1 0,0 0,3-10,7-32,-8 34,1 0,0 1,7-15,7 1,-16 29,0 0,1 0,-2 0,1-1,0 0,-1 1,-1-1,2-5,0 4,0 0,-1 0,1 0,1 0,-1 1,1 0,1 0,3-5,4-6,10-13,2 1,1 1,1 2,12-10,-25 25,2 1,0 0,0 1,12-5,-6 2,23-10,-16 8,14-11,-33 19,0 0,0-1,-1 0,-1-1,1 1,2-6,14-16,-5 3,15-14,-26 32,1 0,0 0,0 1,1-1,0 2,3-1,11-7,-1 2,17-9,-32 21,-14 0,-1 1,-1 0,1 0,-1 0,1 1,0 1,0-1,0 1,0 0,0 0,-5 4,-2 2,1 0,0 1,1 0,-8 8,3 1,1 0,-2 4,8-8,-1-2,-1 0,1 0,-2-1,-11 9,-23 11,21-15,0 2,2 0,0 2,-12 13,8-3,-111 118,123-131,2 0,0 2,1-1,1 1,1 1,-3 9,-1-1,-1 0,-16 21,23-40,0 0,-1 0,0-1,0 0,-11 6,11-9,0 1,0 1,1 0,1 0,0 1,0 0,-6 9,-42 69,51-72,5-13,0-1,0 1,0-1,-1 0,0 0,1 1,-1-1,1 0,-1 1,0-1,0 0,1 1,-1-2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31T17:33:04.455"/>
    </inkml:context>
    <inkml:brush xml:id="br0">
      <inkml:brushProperty name="width" value="0.2" units="cm"/>
      <inkml:brushProperty name="height" value="0.2" units="cm"/>
      <inkml:brushProperty name="color" value="#33CCFF"/>
      <inkml:brushProperty name="transparency" value="50"/>
      <inkml:brushProperty name="ignorePressure" value="1"/>
    </inkml:brush>
  </inkml:definitions>
  <inkml:trace contextRef="#ctx0" brushRef="#br0">1 1046,'22'1,"-1"-2,1-1,-1 0,0-2,0 0,14-6,32-14,-2-3,48-29,5-10,-65 33,2 4,51-20,-92 44,-1 1,2 1,-2 0,1 1,1 1,-1 0,0 0,0 2,1 0,-1 0,0 1,0 1,0 1,-1 0,1 0,-1 2,0 0,0 0,-1 1,1 1,-2-1,1 2,1 2,7 4,0-2,1 1,1-2,0-1,8 2,18 9,-28-11,-1 1,7 6,20 12,7 6,-38-24,1-1,0-1,1-1,2 0,3 1,0-2,0-1,1 0,-1-2,1 0,1-2,20 0,-29-3,0 0,-1-1,1-1,0-1,-1 0,1 0,-1-2,0 1,0-2,-1 0,1-1,11-8,-4 2,0 2,1 0,0 1,13-3,95-26,-79 26,6-2,-12 3,21-9,-51 15,0 0,0-2,0 1,-2-2,1 0,1-1,205-154,-179 134,-25 18,0 0,0 2,0 0,18-7,-11 7,7-1,-1-3,1 0,-2-2,12-8,-32 18,1 1,0 1,1-1,-1 1,1 1,-1-1,1 2,1-1,-2 1,9 0,18 0,1 1,14 2,-15 0,92 3,6 0,41-8,-143 0,-1-2,-1-1,1 0,10-7,24-5,-47 14,0 0,0-1,-1-1,0-1,1 0,-3-2,2 0,-1 0,-1-1,-1-1,0-1,4-4,5-7,1 0,1 3,1 0,1 1,0 2,19-9,-35 20,-1 0,1-1,-2 0,1-2,-2 3,1-1,1 1,0 0,9-6,5 1,-9 3,1 1,11-4,-44 14,14-2,1 0,-1 0,1 1,-1-1,1 1,0-1,-1 1,1-1,0 1,0 1,-1-2,1 2,-2-1,-26 11,-6 10,20-12,0 0,-16 5,-9-1,32-12,0 0,1 1,0 0,0 1,1 0,-1 0,0 0,1 1,0 0,0 1,-20 19,1 2,1 0,-2 6,21-26,-1 1,0-1,-1 0,1 0,-1-1,-1 0,-6 3,-15 8,-23 8,13-7,32-15,1-1,-2 1,1-2,0 1,0-1,-1 0,1 0,-2-1,-31 4,-14 2,34-3,-1 0,1 0,-1 2,0 1,5-2,-1-1,1 0,-1-1,0-1,0-1,0-1,-1-1,-28 2,-16 0,-39 7,56-2,14-3,0 2,-3 2,24-3,0 0,-1 1,2 0,-1 0,1 2,-1-1,-6 5,-1 4,0 0,-1 4,7-7,-1 1,0-3,-1 1,-9 5,-18 5,-5 0,7-3,-16 9,13-2,4-4,-1 2,2 1,1 2,-2 5,21-17,0-1,0 0,-1-1,-1-1,-13 6,-31 9,-9 0,-2 1,28-9,-6 2,-10 7,45-17,0 0,0 1,2 0,-1 1,-5 7,10-10,-1 0,0 0,0 0,0-1,-1-1,0-1,0 0,0 0,-1-2,0 1,1-2,-2 1,2-2,-14 1,-84 6,55-3,-25-2,62-3,-1-1,2-2,-18-2,-19-9,1-2,-39-18,64 22,2-3,-23-13,18 8,-24-9,-10 1,-30-8,84 33,0 1,0 0,0 1,0 0,-8 1,-14-1,-44-2,-3 4,13-1,57 1,0 0,-1 0,1 2,0-1,0 1,1 0,-1 1,1 0,-2 2,-21 11,1 2,-3 4,14-10,-83 58,96-66,5-3,0 0,-1 0,1 0,0 0,-1-1,1 1,-1-1,1 0,-1 0,0-1,0 1,1 0,0-1,-1 0,-3 0,10 0,0 0,0-1,1 1,-1-1,0 1,0-1,0-1,0 2,0-2,1 0,32-18,-27 14,3-2,0-1,7-7,-11 9,1 0,0 0,0 1,0 0,6-1,0-1,1 2,1 0,-1 1,1 1,0 0,-1 1,14-1,-7 2,-1-2,-1 0,1-2,3-1,1-1,1 2,11-2,-22 5,1-1,-1-1,1 0,4-3,38-13,-48 19,1 1,-1 0,1 0,0 1,11 2,11-1,14-2,-3 1,13 1,-53 1,0-2,0 2,0 0,0 0,-1 0,1 0,-1 0,1 1,0 1,24 11,-12-9,1-1,13 2,-13-3,0 0,13 6,-24-7,-1 0,0 1,0 0,0-1,-1 2,0-1,2 2,35 38,-16-16,4 2,-37-52,3 14,0 2,0-2,-1 1,1 1,-1 0,-1-1,0 1,1 1,-2-1,1 0,0 2,-1-1,0 1,0-1,-1 2,1 0,-1 0,-5-2,-130-52,130 53,-2 1,1 0,0 2,-1-1,-9 2,9-1,1 0,-1 0,0-2,0 0,-6-2,5 0,0 0,-1 2,0 0,0 0,1 2,-16 0,29 2,1 0,0 0,-1 0,1 0,0 1,0-1,-1 0,1 1,0 0,0-1,0 1,1 0,-1 0,1 0,-2 1,-2 2,-23-3,102 3,-62-2,1 0,-2 1,1 0,1 2,26 8,-24-9,-1-1,0 2,0 0,0 0,-1 2,8 4,-3 0,2-1,4 2,19 11,-5-2,0-1,2-3,8 3,-33-15,4 0,-1 2,0 0,1 2,-16-9,0 0,0 0,0 0,0-1,0 1,2-1,5 2,7 0,0-1,0-1,0 0,6-1,17 0,109 7,-10-6,-138 0,0 0,0 0,0-1,1 1,-2 0,2 0,-1 0,-1 0,2-1,-1 0,-1 1,2-1,-1 1,-1-1,1 0,0 1,0-1,-1 1,1-2,0 1,0 1,-1-1,1-1,4-4,0 0,0 1,0 0,1 0,3-2,-9 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00526D-513F-1448-89DC-CF1FD3F1783B}" type="datetimeFigureOut">
              <a:rPr lang="en-US" smtClean="0"/>
              <a:t>9/27/2024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BF0D30-198B-5746-9712-F860720520BB}" type="slidenum">
              <a:rPr lang="en-US" smtClean="0"/>
              <a:t>‹#›</a:t>
            </a:fld>
            <a:endParaRPr lang="en-US"/>
          </a:p>
        </p:txBody>
      </p:sp>
    </p:spTree>
    <p:extLst>
      <p:ext uri="{BB962C8B-B14F-4D97-AF65-F5344CB8AC3E}">
        <p14:creationId xmlns:p14="http://schemas.microsoft.com/office/powerpoint/2010/main" val="6896497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a:p>
            <a:r>
              <a:rPr lang="en-US" dirty="0"/>
              <a:t>Thank funders and partners</a:t>
            </a:r>
          </a:p>
        </p:txBody>
      </p:sp>
      <p:sp>
        <p:nvSpPr>
          <p:cNvPr id="4" name="Slide Number Placeholder 3"/>
          <p:cNvSpPr>
            <a:spLocks noGrp="1"/>
          </p:cNvSpPr>
          <p:nvPr>
            <p:ph type="sldNum" sz="quarter" idx="5"/>
          </p:nvPr>
        </p:nvSpPr>
        <p:spPr/>
        <p:txBody>
          <a:bodyPr/>
          <a:lstStyle/>
          <a:p>
            <a:fld id="{B0BF0D30-198B-5746-9712-F860720520BB}" type="slidenum">
              <a:rPr lang="en-US" smtClean="0"/>
              <a:t>1</a:t>
            </a:fld>
            <a:endParaRPr lang="en-US"/>
          </a:p>
        </p:txBody>
      </p:sp>
    </p:spTree>
    <p:extLst>
      <p:ext uri="{BB962C8B-B14F-4D97-AF65-F5344CB8AC3E}">
        <p14:creationId xmlns:p14="http://schemas.microsoft.com/office/powerpoint/2010/main" val="3485507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EIBs are a financing mechanism to raise capital for environmental projects which repay the principal and interest</a:t>
            </a:r>
          </a:p>
          <a:p>
            <a:r>
              <a:rPr lang="en-US" dirty="0"/>
              <a:t>using financial benefits stemming from the ecosystem co-benefits.</a:t>
            </a:r>
          </a:p>
          <a:p>
            <a:endParaRPr lang="en-US" dirty="0"/>
          </a:p>
          <a:p>
            <a:r>
              <a:rPr lang="en-US" dirty="0"/>
              <a:t>EIBs are structured similarly to traditional bonds where principal is borrowed by stakeholders/beneficiaries with the promise of repayment</a:t>
            </a:r>
          </a:p>
          <a:p>
            <a:r>
              <a:rPr lang="en-US" dirty="0"/>
              <a:t>to investors, with interest, over time. </a:t>
            </a:r>
          </a:p>
          <a:p>
            <a:endParaRPr lang="en-US" dirty="0"/>
          </a:p>
          <a:p>
            <a:r>
              <a:rPr lang="en-US" dirty="0"/>
              <a:t>However, the main difference between EIBs and traditional bonds is that traditional bonds are often repaid with general revenues from the issuer, not necessarily related to the financing activity</a:t>
            </a:r>
          </a:p>
          <a:p>
            <a:endParaRPr lang="en-US" dirty="0"/>
          </a:p>
          <a:p>
            <a:r>
              <a:rPr lang="en-US" dirty="0"/>
              <a:t>Whereas EIBs specifically tie financial return on investment to the success of the intervention and revenue generated and/or cost savings related to that success </a:t>
            </a:r>
          </a:p>
        </p:txBody>
      </p:sp>
      <p:sp>
        <p:nvSpPr>
          <p:cNvPr id="4" name="Slide Number Placeholder 3"/>
          <p:cNvSpPr>
            <a:spLocks noGrp="1"/>
          </p:cNvSpPr>
          <p:nvPr>
            <p:ph type="sldNum" sz="quarter" idx="5"/>
          </p:nvPr>
        </p:nvSpPr>
        <p:spPr/>
        <p:txBody>
          <a:bodyPr/>
          <a:lstStyle/>
          <a:p>
            <a:fld id="{B0BF0D30-198B-5746-9712-F860720520BB}" type="slidenum">
              <a:rPr lang="en-US" smtClean="0"/>
              <a:t>12</a:t>
            </a:fld>
            <a:endParaRPr lang="en-US"/>
          </a:p>
        </p:txBody>
      </p:sp>
    </p:spTree>
    <p:extLst>
      <p:ext uri="{BB962C8B-B14F-4D97-AF65-F5344CB8AC3E}">
        <p14:creationId xmlns:p14="http://schemas.microsoft.com/office/powerpoint/2010/main" val="264683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FRB – Wildfires, DC Water Bond – Water Quality, CSO reduction, Atlanta – Flooding reduction</a:t>
            </a:r>
          </a:p>
        </p:txBody>
      </p:sp>
      <p:sp>
        <p:nvSpPr>
          <p:cNvPr id="4" name="Slide Number Placeholder 3"/>
          <p:cNvSpPr>
            <a:spLocks noGrp="1"/>
          </p:cNvSpPr>
          <p:nvPr>
            <p:ph type="sldNum" sz="quarter" idx="5"/>
          </p:nvPr>
        </p:nvSpPr>
        <p:spPr/>
        <p:txBody>
          <a:bodyPr/>
          <a:lstStyle/>
          <a:p>
            <a:fld id="{62F76F18-1CA5-411A-AB04-1737538E791C}" type="slidenum">
              <a:rPr lang="en-US" smtClean="0"/>
              <a:t>13</a:t>
            </a:fld>
            <a:endParaRPr lang="en-US"/>
          </a:p>
        </p:txBody>
      </p:sp>
    </p:spTree>
    <p:extLst>
      <p:ext uri="{BB962C8B-B14F-4D97-AF65-F5344CB8AC3E}">
        <p14:creationId xmlns:p14="http://schemas.microsoft.com/office/powerpoint/2010/main" val="1241474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series of monte </a:t>
            </a:r>
            <a:r>
              <a:rPr lang="en-US" dirty="0" err="1"/>
              <a:t>carlo</a:t>
            </a:r>
            <a:r>
              <a:rPr lang="en-US" dirty="0"/>
              <a:t> (or monte </a:t>
            </a:r>
            <a:r>
              <a:rPr lang="en-US" dirty="0" err="1"/>
              <a:t>carlo</a:t>
            </a:r>
            <a:r>
              <a:rPr lang="en-US" dirty="0"/>
              <a:t> Markov chain) models which take as inputs environmental parameters (such as vegetation types, hydrodynamic roughness, elevation) and forcings (such as rainfall, streamflow, oceanic forcing) and make predictions of key environmental state variable outputs. Examples of outcomes include flood extent, sediment, water, or trash yields, or contaminants.</a:t>
            </a:r>
          </a:p>
          <a:p>
            <a:endParaRPr lang="en-US" dirty="0"/>
          </a:p>
          <a:p>
            <a:pPr algn="l"/>
            <a:r>
              <a:rPr lang="en-US" dirty="0"/>
              <a:t>These environmental state variable outputs are used to make estimates of financial outcomes, namely through management costs or damages through the financial model. The financial model uses both financial forcing and parameters. Examples include things like </a:t>
            </a:r>
            <a:r>
              <a:rPr lang="en-US" sz="1800" b="0" i="0" u="none" strike="noStrike" baseline="0" dirty="0">
                <a:latin typeface="STIX2Text-Regular"/>
              </a:rPr>
              <a:t>interest rates, cost of interventions, and variability in goods/service prices.</a:t>
            </a:r>
            <a:r>
              <a:rPr lang="en-US" dirty="0"/>
              <a:t> </a:t>
            </a:r>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B0BF0D30-198B-5746-9712-F860720520BB}" type="slidenum">
              <a:rPr lang="en-US" smtClean="0"/>
              <a:t>20</a:t>
            </a:fld>
            <a:endParaRPr lang="en-US"/>
          </a:p>
        </p:txBody>
      </p:sp>
    </p:spTree>
    <p:extLst>
      <p:ext uri="{BB962C8B-B14F-4D97-AF65-F5344CB8AC3E}">
        <p14:creationId xmlns:p14="http://schemas.microsoft.com/office/powerpoint/2010/main" val="2184494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the model many times to characterize uncertainty in management costs. This yields a pdf of costs which we’ll call f0. Then, we modify different environmental and financial model parameters and forcings to simulate interventions. </a:t>
            </a:r>
          </a:p>
          <a:p>
            <a:endParaRPr lang="en-US" dirty="0"/>
          </a:p>
          <a:p>
            <a:r>
              <a:rPr lang="en-US" dirty="0"/>
              <a:t>These interventions could include things such as wetland restoration reduce flooding, raingardens to improve water quality, or forest restoration to reduce the likelihood and impact of wildfires.</a:t>
            </a:r>
          </a:p>
          <a:p>
            <a:endParaRPr lang="en-US" dirty="0"/>
          </a:p>
          <a:p>
            <a:r>
              <a:rPr lang="en-US" dirty="0"/>
              <a:t>This yields a reduced management cost or risk, shown in blue. The difference between these two is another pdf of cost savings, shown here on the bottom. If we plot the cost of the intervention on the cost savings pdf, the area to the right of the curve in green is the probability that cost savings exceed the cost of the intervention. If we integrate the area to the left of the curve, that is the probability that our intervention costs more than the accumulated savings. </a:t>
            </a:r>
          </a:p>
          <a:p>
            <a:endParaRPr lang="en-US" dirty="0"/>
          </a:p>
          <a:p>
            <a:r>
              <a:rPr lang="en-US" dirty="0"/>
              <a:t>This information can help stakeholders and investors identify interventions that are most likely to succeed ahead of time, increasing investor confidence and increasing the likelihood of funding. It also can be a helpful tool to identify key uncertainties in the EIB structure and identify areas which would benefit from further research. </a:t>
            </a:r>
          </a:p>
          <a:p>
            <a:pPr algn="l"/>
            <a:endParaRPr lang="en-US" dirty="0"/>
          </a:p>
          <a:p>
            <a:pPr algn="l"/>
            <a:endParaRPr lang="en-US" dirty="0"/>
          </a:p>
        </p:txBody>
      </p:sp>
      <p:sp>
        <p:nvSpPr>
          <p:cNvPr id="4" name="Slide Number Placeholder 3"/>
          <p:cNvSpPr>
            <a:spLocks noGrp="1"/>
          </p:cNvSpPr>
          <p:nvPr>
            <p:ph type="sldNum" sz="quarter" idx="5"/>
          </p:nvPr>
        </p:nvSpPr>
        <p:spPr/>
        <p:txBody>
          <a:bodyPr/>
          <a:lstStyle/>
          <a:p>
            <a:fld id="{B0BF0D30-198B-5746-9712-F860720520BB}" type="slidenum">
              <a:rPr lang="en-US" smtClean="0"/>
              <a:t>21</a:t>
            </a:fld>
            <a:endParaRPr lang="en-US"/>
          </a:p>
        </p:txBody>
      </p:sp>
    </p:spTree>
    <p:extLst>
      <p:ext uri="{BB962C8B-B14F-4D97-AF65-F5344CB8AC3E}">
        <p14:creationId xmlns:p14="http://schemas.microsoft.com/office/powerpoint/2010/main" val="4274877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Simplify – histogram of possible outcomes, what fraction of outcomes have total cash flow less than the initial capital outlay (C0), gives you </a:t>
            </a:r>
            <a:r>
              <a:rPr lang="en-US" err="1"/>
              <a:t>Ploss</a:t>
            </a:r>
            <a:r>
              <a:rPr lang="en-US"/>
              <a:t>, while if you look at the fraction of realizations where the sum of cost savings exceed the initial outlay, it gives you </a:t>
            </a:r>
            <a:r>
              <a:rPr lang="en-US" err="1"/>
              <a:t>Pprofit</a:t>
            </a:r>
            <a:r>
              <a:rPr lang="en-US"/>
              <a:t>. </a:t>
            </a:r>
          </a:p>
        </p:txBody>
      </p:sp>
      <p:sp>
        <p:nvSpPr>
          <p:cNvPr id="4" name="Slide Number Placeholder 3"/>
          <p:cNvSpPr>
            <a:spLocks noGrp="1"/>
          </p:cNvSpPr>
          <p:nvPr>
            <p:ph type="sldNum" sz="quarter" idx="5"/>
          </p:nvPr>
        </p:nvSpPr>
        <p:spPr/>
        <p:txBody>
          <a:bodyPr/>
          <a:lstStyle/>
          <a:p>
            <a:fld id="{9DF715E4-1675-4243-B0AD-42A607BE2A0D}" type="slidenum">
              <a:rPr lang="en-US" smtClean="0"/>
              <a:t>30</a:t>
            </a:fld>
            <a:endParaRPr lang="en-US"/>
          </a:p>
        </p:txBody>
      </p:sp>
    </p:spTree>
    <p:extLst>
      <p:ext uri="{BB962C8B-B14F-4D97-AF65-F5344CB8AC3E}">
        <p14:creationId xmlns:p14="http://schemas.microsoft.com/office/powerpoint/2010/main" val="2892733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conceptual diagram of role of infrastructure in development of post-fire floods</a:t>
            </a:r>
          </a:p>
          <a:p>
            <a:r>
              <a:rPr lang="en-US" dirty="0"/>
              <a:t>- debris basin situated at mouth of watershed designed to capture sediment and debris &amp; only allow water to flow into flood channel</a:t>
            </a:r>
          </a:p>
          <a:p>
            <a:r>
              <a:rPr lang="en-US" dirty="0"/>
              <a:t>- flood channel conveys clear-water flow safely past community to downstream water body</a:t>
            </a:r>
          </a:p>
          <a:p>
            <a:r>
              <a:rPr lang="en-US" dirty="0"/>
              <a:t>- if a sequence of storms occurs after the watershed burns, sediment fills the debris basin over time and if the debris basin overflows, a mixture of water and sediment enters the flood channel – called bulked flow</a:t>
            </a:r>
          </a:p>
          <a:p>
            <a:r>
              <a:rPr lang="en-US" dirty="0"/>
              <a:t>- channel not designed to convey bulked flow and clogs, leading to increased likelihood of flooding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7D5006-69B6-4317-A796-D5154B1A49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548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Infrastructure size depends on return level of design storm and type of design standard:  both based on current design standards in Southern California</a:t>
            </a:r>
          </a:p>
          <a:p>
            <a:pPr marL="171450" indent="-171450">
              <a:buFontTx/>
              <a:buChar char="-"/>
            </a:pPr>
            <a:r>
              <a:rPr lang="en-US" dirty="0"/>
              <a:t>Maintenance approaches modeled after maintenance protocols of Riverside County, implemented using rules-based equations with respect to cleaning timing and rates</a:t>
            </a:r>
          </a:p>
          <a:p>
            <a:pPr marL="171450" indent="-171450">
              <a:buFontTx/>
              <a:buChar char="-"/>
            </a:pPr>
            <a:r>
              <a:rPr lang="en-US" dirty="0"/>
              <a:t>Figure on right shows how model captures interactions between storms, wildfires, &amp; infrastructure</a:t>
            </a:r>
          </a:p>
          <a:p>
            <a:pPr marL="628650" lvl="1" indent="-171450">
              <a:buFontTx/>
              <a:buChar char="-"/>
            </a:pPr>
            <a:r>
              <a:rPr lang="en-US" dirty="0"/>
              <a:t>First consider storm during year 10…</a:t>
            </a:r>
          </a:p>
          <a:p>
            <a:pPr marL="628650" lvl="1" indent="-171450">
              <a:buFontTx/>
              <a:buChar char="-"/>
            </a:pPr>
            <a:r>
              <a:rPr lang="en-US" dirty="0"/>
              <a:t>Now consider storm during year 20…</a:t>
            </a:r>
          </a:p>
          <a:p>
            <a:pPr marL="171450" lvl="0" indent="-171450">
              <a:buFontTx/>
              <a:buChar char="-"/>
            </a:pPr>
            <a:r>
              <a:rPr lang="en-US" dirty="0"/>
              <a:t>[Scenario:</a:t>
            </a:r>
          </a:p>
          <a:p>
            <a:pPr marL="628650" lvl="1" indent="-171450">
              <a:buFontTx/>
              <a:buChar char="-"/>
            </a:pPr>
            <a:r>
              <a:rPr lang="en-US" dirty="0"/>
              <a:t>50B (design k = 1.2)</a:t>
            </a:r>
          </a:p>
          <a:p>
            <a:pPr marL="628650" lvl="1" indent="-171450">
              <a:buFontTx/>
              <a:buChar char="-"/>
            </a:pPr>
            <a:r>
              <a:rPr lang="en-US" dirty="0"/>
              <a:t>Summer Cleaning</a:t>
            </a:r>
          </a:p>
          <a:p>
            <a:pPr marL="628650" lvl="1" indent="-171450">
              <a:buFontTx/>
              <a:buChar char="-"/>
            </a:pPr>
            <a:r>
              <a:rPr lang="en-US" dirty="0"/>
              <a:t>20 </a:t>
            </a:r>
            <a:r>
              <a:rPr lang="en-US" dirty="0" err="1"/>
              <a:t>yr</a:t>
            </a:r>
            <a:r>
              <a:rPr lang="en-US" dirty="0"/>
              <a:t> fire interval</a:t>
            </a:r>
          </a:p>
          <a:p>
            <a:pPr marL="628650" lvl="1" indent="-171450">
              <a:buFontTx/>
              <a:buChar char="-"/>
            </a:pPr>
            <a:r>
              <a:rPr lang="en-US" dirty="0"/>
              <a:t>Area = 3 sq. km]</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5A2AD838-3847-4E30-B3DF-E41982495EB6}" type="slidenum">
              <a:rPr lang="en-US" smtClean="0"/>
              <a:t>36</a:t>
            </a:fld>
            <a:endParaRPr lang="en-US"/>
          </a:p>
        </p:txBody>
      </p:sp>
    </p:spTree>
    <p:extLst>
      <p:ext uri="{BB962C8B-B14F-4D97-AF65-F5344CB8AC3E}">
        <p14:creationId xmlns:p14="http://schemas.microsoft.com/office/powerpoint/2010/main" val="1719818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a:t>
            </a:r>
          </a:p>
          <a:p>
            <a:pPr marL="228600" indent="-228600">
              <a:buAutoNum type="arabicParenR"/>
            </a:pPr>
            <a:r>
              <a:rPr lang="en-US"/>
              <a:t>How is future nuisance flooding impacted by wetland restoration?</a:t>
            </a:r>
          </a:p>
          <a:p>
            <a:pPr marL="685800" lvl="1" indent="-228600">
              <a:buAutoNum type="arabicParenR"/>
            </a:pPr>
            <a:r>
              <a:rPr lang="en-US"/>
              <a:t>Q: Who can tell me what nuisance flooding is?</a:t>
            </a:r>
          </a:p>
          <a:p>
            <a:pPr marL="685800" lvl="1" indent="-228600">
              <a:buAutoNum type="arabicParenR"/>
            </a:pPr>
            <a:r>
              <a:rPr lang="en-US"/>
              <a:t>A: Nuisance flooding is flooding that occurs on a regular basis and blocks streets, backs up sewage and storm drain systems, and causes disruptions. Oftentimes defined as depths &gt;3cm and &lt;10 cm</a:t>
            </a:r>
          </a:p>
          <a:p>
            <a:pPr marL="228600" lvl="0" indent="-228600">
              <a:buAutoNum type="arabicParenR"/>
            </a:pPr>
            <a:r>
              <a:rPr lang="en-US"/>
              <a:t>We look exclusively at “sunny day flooding” so flooding which would occur due to astronomic tidal forces and are nearly perfectly predictable</a:t>
            </a:r>
          </a:p>
        </p:txBody>
      </p:sp>
      <p:sp>
        <p:nvSpPr>
          <p:cNvPr id="4" name="Slide Number Placeholder 3"/>
          <p:cNvSpPr>
            <a:spLocks noGrp="1"/>
          </p:cNvSpPr>
          <p:nvPr>
            <p:ph type="sldNum" sz="quarter" idx="5"/>
          </p:nvPr>
        </p:nvSpPr>
        <p:spPr/>
        <p:txBody>
          <a:bodyPr/>
          <a:lstStyle/>
          <a:p>
            <a:fld id="{3C92A782-CE11-4867-80CC-7ECBCF00CAB0}" type="slidenum">
              <a:rPr lang="en-US" smtClean="0"/>
              <a:t>38</a:t>
            </a:fld>
            <a:endParaRPr lang="en-US"/>
          </a:p>
        </p:txBody>
      </p:sp>
    </p:spTree>
    <p:extLst>
      <p:ext uri="{BB962C8B-B14F-4D97-AF65-F5344CB8AC3E}">
        <p14:creationId xmlns:p14="http://schemas.microsoft.com/office/powerpoint/2010/main" val="2816751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Environmental memory: even if we were to shut down all the excess nitrogen to the MI River today, it would take decades for that effect to be noticed at the Gulf of Mexico dead zone</a:t>
            </a:r>
          </a:p>
          <a:p>
            <a:r>
              <a:rPr lang="en-US" dirty="0"/>
              <a:t>Low P extreme events: given the likelihood of a 100-year storm is only 1%/year, how do we measure its success in a 10-year bond?</a:t>
            </a:r>
          </a:p>
        </p:txBody>
      </p:sp>
      <p:sp>
        <p:nvSpPr>
          <p:cNvPr id="4" name="Slide Number Placeholder 3"/>
          <p:cNvSpPr>
            <a:spLocks noGrp="1"/>
          </p:cNvSpPr>
          <p:nvPr>
            <p:ph type="sldNum" sz="quarter" idx="5"/>
          </p:nvPr>
        </p:nvSpPr>
        <p:spPr/>
        <p:txBody>
          <a:bodyPr/>
          <a:lstStyle/>
          <a:p>
            <a:fld id="{B0BF0D30-198B-5746-9712-F860720520BB}" type="slidenum">
              <a:rPr lang="en-US" smtClean="0"/>
              <a:t>39</a:t>
            </a:fld>
            <a:endParaRPr lang="en-US"/>
          </a:p>
        </p:txBody>
      </p:sp>
    </p:spTree>
    <p:extLst>
      <p:ext uri="{BB962C8B-B14F-4D97-AF65-F5344CB8AC3E}">
        <p14:creationId xmlns:p14="http://schemas.microsoft.com/office/powerpoint/2010/main" val="412807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Environmental memory: even if we were to shut down all the excess nitrogen to the MI River today, it would take decades for that effect to be noticed at the Gulf of Mexico dead zone</a:t>
            </a:r>
          </a:p>
          <a:p>
            <a:r>
              <a:rPr lang="en-US" dirty="0"/>
              <a:t>Low P extreme events: given the likelihood of a 100-year storm is only 1%/year, how do we measure its success in a 10-year bond?</a:t>
            </a:r>
          </a:p>
        </p:txBody>
      </p:sp>
      <p:sp>
        <p:nvSpPr>
          <p:cNvPr id="4" name="Slide Number Placeholder 3"/>
          <p:cNvSpPr>
            <a:spLocks noGrp="1"/>
          </p:cNvSpPr>
          <p:nvPr>
            <p:ph type="sldNum" sz="quarter" idx="5"/>
          </p:nvPr>
        </p:nvSpPr>
        <p:spPr/>
        <p:txBody>
          <a:bodyPr/>
          <a:lstStyle/>
          <a:p>
            <a:fld id="{B0BF0D30-198B-5746-9712-F860720520BB}" type="slidenum">
              <a:rPr lang="en-US" smtClean="0"/>
              <a:t>40</a:t>
            </a:fld>
            <a:endParaRPr lang="en-US"/>
          </a:p>
        </p:txBody>
      </p:sp>
    </p:spTree>
    <p:extLst>
      <p:ext uri="{BB962C8B-B14F-4D97-AF65-F5344CB8AC3E}">
        <p14:creationId xmlns:p14="http://schemas.microsoft.com/office/powerpoint/2010/main" val="698953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Tijuana River national estuarine research reserve sits on the US Mexico border. </a:t>
            </a:r>
          </a:p>
          <a:p>
            <a:r>
              <a:rPr lang="en-US" dirty="0"/>
              <a:t>Home to over 370 species of birds, including the largest population of the endangered light-footed Ridgway’s rail. </a:t>
            </a:r>
          </a:p>
          <a:p>
            <a:r>
              <a:rPr lang="en-US" dirty="0"/>
              <a:t>Also contains significant amounts of wetland habitat</a:t>
            </a:r>
          </a:p>
          <a:p>
            <a:endParaRPr lang="en-US" dirty="0"/>
          </a:p>
          <a:p>
            <a:r>
              <a:rPr lang="en-US" dirty="0"/>
              <a:t>Mouth of the Tijuana River, which has 75% of it’s watershed in Mexico. </a:t>
            </a:r>
          </a:p>
          <a:p>
            <a:r>
              <a:rPr lang="en-US" dirty="0"/>
              <a:t>Also the recipient to sub-tributaries which lie entirely within Mexico such as Los </a:t>
            </a:r>
            <a:r>
              <a:rPr lang="en-US" dirty="0" err="1"/>
              <a:t>Laureles</a:t>
            </a:r>
            <a:r>
              <a:rPr lang="en-US" dirty="0"/>
              <a:t> canyon. </a:t>
            </a:r>
          </a:p>
          <a:p>
            <a:endParaRPr lang="en-US" dirty="0"/>
          </a:p>
        </p:txBody>
      </p:sp>
      <p:sp>
        <p:nvSpPr>
          <p:cNvPr id="4" name="Slide Number Placeholder 3"/>
          <p:cNvSpPr>
            <a:spLocks noGrp="1"/>
          </p:cNvSpPr>
          <p:nvPr>
            <p:ph type="sldNum" sz="quarter" idx="5"/>
          </p:nvPr>
        </p:nvSpPr>
        <p:spPr/>
        <p:txBody>
          <a:bodyPr/>
          <a:lstStyle/>
          <a:p>
            <a:fld id="{B0BF0D30-198B-5746-9712-F860720520BB}" type="slidenum">
              <a:rPr lang="en-US" smtClean="0"/>
              <a:t>2</a:t>
            </a:fld>
            <a:endParaRPr lang="en-US"/>
          </a:p>
        </p:txBody>
      </p:sp>
    </p:spTree>
    <p:extLst>
      <p:ext uri="{BB962C8B-B14F-4D97-AF65-F5344CB8AC3E}">
        <p14:creationId xmlns:p14="http://schemas.microsoft.com/office/powerpoint/2010/main" val="1793771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Environmental memory: even if we were to shut down all the excess nitrogen to the MI River today, it would take decades for that effect to be noticed at the Gulf of Mexico dead zone</a:t>
            </a:r>
          </a:p>
          <a:p>
            <a:r>
              <a:rPr lang="en-US" dirty="0"/>
              <a:t>Low P extreme events: given the likelihood of a 100-year storm is only 1%/year, how do we measure its success in a 10-year bond?</a:t>
            </a:r>
          </a:p>
        </p:txBody>
      </p:sp>
      <p:sp>
        <p:nvSpPr>
          <p:cNvPr id="4" name="Slide Number Placeholder 3"/>
          <p:cNvSpPr>
            <a:spLocks noGrp="1"/>
          </p:cNvSpPr>
          <p:nvPr>
            <p:ph type="sldNum" sz="quarter" idx="5"/>
          </p:nvPr>
        </p:nvSpPr>
        <p:spPr/>
        <p:txBody>
          <a:bodyPr/>
          <a:lstStyle/>
          <a:p>
            <a:fld id="{B0BF0D30-198B-5746-9712-F860720520BB}" type="slidenum">
              <a:rPr lang="en-US" smtClean="0"/>
              <a:t>41</a:t>
            </a:fld>
            <a:endParaRPr lang="en-US"/>
          </a:p>
        </p:txBody>
      </p:sp>
    </p:spTree>
    <p:extLst>
      <p:ext uri="{BB962C8B-B14F-4D97-AF65-F5344CB8AC3E}">
        <p14:creationId xmlns:p14="http://schemas.microsoft.com/office/powerpoint/2010/main" val="991533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Environmental memory: even if we were to shut down all the excess nitrogen to the MI River today, it would take decades for that effect to be noticed at the Gulf of Mexico dead zone</a:t>
            </a:r>
          </a:p>
          <a:p>
            <a:r>
              <a:rPr lang="en-US" dirty="0"/>
              <a:t>Low P extreme events: given the likelihood of a 100-year storm is only 1%/year, how do we measure its success in a 10-year bond?</a:t>
            </a:r>
          </a:p>
        </p:txBody>
      </p:sp>
      <p:sp>
        <p:nvSpPr>
          <p:cNvPr id="4" name="Slide Number Placeholder 3"/>
          <p:cNvSpPr>
            <a:spLocks noGrp="1"/>
          </p:cNvSpPr>
          <p:nvPr>
            <p:ph type="sldNum" sz="quarter" idx="5"/>
          </p:nvPr>
        </p:nvSpPr>
        <p:spPr/>
        <p:txBody>
          <a:bodyPr/>
          <a:lstStyle/>
          <a:p>
            <a:fld id="{B0BF0D30-198B-5746-9712-F860720520BB}" type="slidenum">
              <a:rPr lang="en-US" smtClean="0"/>
              <a:t>42</a:t>
            </a:fld>
            <a:endParaRPr lang="en-US"/>
          </a:p>
        </p:txBody>
      </p:sp>
    </p:spTree>
    <p:extLst>
      <p:ext uri="{BB962C8B-B14F-4D97-AF65-F5344CB8AC3E}">
        <p14:creationId xmlns:p14="http://schemas.microsoft.com/office/powerpoint/2010/main" val="1666358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to wetland loss has been sedimentation basins</a:t>
            </a:r>
          </a:p>
        </p:txBody>
      </p:sp>
      <p:sp>
        <p:nvSpPr>
          <p:cNvPr id="4" name="Slide Number Placeholder 3"/>
          <p:cNvSpPr>
            <a:spLocks noGrp="1"/>
          </p:cNvSpPr>
          <p:nvPr>
            <p:ph type="sldNum" sz="quarter" idx="5"/>
          </p:nvPr>
        </p:nvSpPr>
        <p:spPr/>
        <p:txBody>
          <a:bodyPr/>
          <a:lstStyle/>
          <a:p>
            <a:fld id="{B0BF0D30-198B-5746-9712-F860720520BB}" type="slidenum">
              <a:rPr lang="en-US" smtClean="0"/>
              <a:t>44</a:t>
            </a:fld>
            <a:endParaRPr lang="en-US"/>
          </a:p>
        </p:txBody>
      </p:sp>
    </p:spTree>
    <p:extLst>
      <p:ext uri="{BB962C8B-B14F-4D97-AF65-F5344CB8AC3E}">
        <p14:creationId xmlns:p14="http://schemas.microsoft.com/office/powerpoint/2010/main" val="3833286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Upstream sediment management is key</a:t>
            </a:r>
          </a:p>
          <a:p>
            <a:r>
              <a:rPr lang="en-US" dirty="0"/>
              <a:t>However, these interventions cost significant volumes of capital</a:t>
            </a:r>
          </a:p>
          <a:p>
            <a:pPr lvl="1"/>
            <a:r>
              <a:rPr lang="en-US" dirty="0"/>
              <a:t>CA State Parks and the Research Reserve don’t have upfront capital to fund interventions</a:t>
            </a:r>
          </a:p>
          <a:p>
            <a:pPr lvl="1"/>
            <a:r>
              <a:rPr lang="en-US" dirty="0"/>
              <a:t>Border acts as an impediment for capital movement</a:t>
            </a:r>
          </a:p>
          <a:p>
            <a:endParaRPr lang="en-US" dirty="0"/>
          </a:p>
        </p:txBody>
      </p:sp>
      <p:sp>
        <p:nvSpPr>
          <p:cNvPr id="4" name="Slide Number Placeholder 3"/>
          <p:cNvSpPr>
            <a:spLocks noGrp="1"/>
          </p:cNvSpPr>
          <p:nvPr>
            <p:ph type="sldNum" sz="quarter" idx="5"/>
          </p:nvPr>
        </p:nvSpPr>
        <p:spPr/>
        <p:txBody>
          <a:bodyPr/>
          <a:lstStyle/>
          <a:p>
            <a:fld id="{B0BF0D30-198B-5746-9712-F860720520BB}" type="slidenum">
              <a:rPr lang="en-US" smtClean="0"/>
              <a:t>45</a:t>
            </a:fld>
            <a:endParaRPr lang="en-US"/>
          </a:p>
        </p:txBody>
      </p:sp>
    </p:spTree>
    <p:extLst>
      <p:ext uri="{BB962C8B-B14F-4D97-AF65-F5344CB8AC3E}">
        <p14:creationId xmlns:p14="http://schemas.microsoft.com/office/powerpoint/2010/main" val="2121575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Tijuana River national estuarine research reserve sits on the US Mexico border. </a:t>
            </a:r>
          </a:p>
          <a:p>
            <a:r>
              <a:rPr lang="en-US" dirty="0"/>
              <a:t>Home to over 370 species of birds, including the largest population of the endangered light-footed Ridgway’s rail. </a:t>
            </a:r>
          </a:p>
          <a:p>
            <a:r>
              <a:rPr lang="en-US" dirty="0"/>
              <a:t>Also contains significant amounts of wetland habitat</a:t>
            </a:r>
          </a:p>
          <a:p>
            <a:endParaRPr lang="en-US" dirty="0"/>
          </a:p>
          <a:p>
            <a:r>
              <a:rPr lang="en-US" dirty="0"/>
              <a:t>Mouth of the Tijuana River, which has 75% of it’s watershed in Mexico. </a:t>
            </a:r>
          </a:p>
          <a:p>
            <a:r>
              <a:rPr lang="en-US" dirty="0"/>
              <a:t>Also the recipient to sub-tributaries which lie entirely within Mexico such as Los </a:t>
            </a:r>
            <a:r>
              <a:rPr lang="en-US" dirty="0" err="1"/>
              <a:t>Laureles</a:t>
            </a:r>
            <a:r>
              <a:rPr lang="en-US" dirty="0"/>
              <a:t> canyon. </a:t>
            </a:r>
          </a:p>
          <a:p>
            <a:endParaRPr lang="en-US" dirty="0"/>
          </a:p>
        </p:txBody>
      </p:sp>
      <p:sp>
        <p:nvSpPr>
          <p:cNvPr id="4" name="Slide Number Placeholder 3"/>
          <p:cNvSpPr>
            <a:spLocks noGrp="1"/>
          </p:cNvSpPr>
          <p:nvPr>
            <p:ph type="sldNum" sz="quarter" idx="5"/>
          </p:nvPr>
        </p:nvSpPr>
        <p:spPr/>
        <p:txBody>
          <a:bodyPr/>
          <a:lstStyle/>
          <a:p>
            <a:fld id="{B0BF0D30-198B-5746-9712-F860720520BB}" type="slidenum">
              <a:rPr lang="en-US" smtClean="0"/>
              <a:t>4</a:t>
            </a:fld>
            <a:endParaRPr lang="en-US"/>
          </a:p>
        </p:txBody>
      </p:sp>
    </p:spTree>
    <p:extLst>
      <p:ext uri="{BB962C8B-B14F-4D97-AF65-F5344CB8AC3E}">
        <p14:creationId xmlns:p14="http://schemas.microsoft.com/office/powerpoint/2010/main" val="3090810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they don’t act now there won’t be wetlands to save from SLR”</a:t>
            </a:r>
          </a:p>
          <a:p>
            <a:r>
              <a:rPr lang="en-US" dirty="0"/>
              <a:t>Wetland loss at the Tijuana River National Estuarine Research Reserve from Los </a:t>
            </a:r>
            <a:r>
              <a:rPr lang="en-US" dirty="0" err="1"/>
              <a:t>Laureles</a:t>
            </a:r>
            <a:r>
              <a:rPr lang="en-US" dirty="0"/>
              <a:t> canyon runoff.</a:t>
            </a:r>
          </a:p>
          <a:p>
            <a:endParaRPr lang="en-US" dirty="0"/>
          </a:p>
          <a:p>
            <a:r>
              <a:rPr lang="en-US" dirty="0"/>
              <a:t>Substantial losses due to excess watershed sediment loads</a:t>
            </a:r>
          </a:p>
          <a:p>
            <a:pPr lvl="1"/>
            <a:r>
              <a:rPr lang="en-US" dirty="0"/>
              <a:t>Erosion</a:t>
            </a:r>
          </a:p>
          <a:p>
            <a:pPr lvl="1"/>
            <a:r>
              <a:rPr lang="en-US" dirty="0"/>
              <a:t>Hillslope failure</a:t>
            </a:r>
          </a:p>
          <a:p>
            <a:pPr lvl="1"/>
            <a:r>
              <a:rPr lang="en-US" dirty="0"/>
              <a:t>Infrastructure failures</a:t>
            </a:r>
          </a:p>
          <a:p>
            <a:pPr lvl="1"/>
            <a:endParaRPr lang="en-US" dirty="0"/>
          </a:p>
          <a:p>
            <a:pPr lvl="1"/>
            <a:r>
              <a:rPr lang="en-US" dirty="0"/>
              <a:t>Als</a:t>
            </a:r>
          </a:p>
        </p:txBody>
      </p:sp>
      <p:sp>
        <p:nvSpPr>
          <p:cNvPr id="4" name="Slide Number Placeholder 3"/>
          <p:cNvSpPr>
            <a:spLocks noGrp="1"/>
          </p:cNvSpPr>
          <p:nvPr>
            <p:ph type="sldNum" sz="quarter" idx="5"/>
          </p:nvPr>
        </p:nvSpPr>
        <p:spPr/>
        <p:txBody>
          <a:bodyPr/>
          <a:lstStyle/>
          <a:p>
            <a:fld id="{B0BF0D30-198B-5746-9712-F860720520BB}" type="slidenum">
              <a:rPr lang="en-US" smtClean="0"/>
              <a:t>5</a:t>
            </a:fld>
            <a:endParaRPr lang="en-US"/>
          </a:p>
        </p:txBody>
      </p:sp>
    </p:spTree>
    <p:extLst>
      <p:ext uri="{BB962C8B-B14F-4D97-AF65-F5344CB8AC3E}">
        <p14:creationId xmlns:p14="http://schemas.microsoft.com/office/powerpoint/2010/main" val="278143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F0D30-198B-5746-9712-F860720520BB}" type="slidenum">
              <a:rPr lang="en-US" smtClean="0"/>
              <a:t>6</a:t>
            </a:fld>
            <a:endParaRPr lang="en-US"/>
          </a:p>
        </p:txBody>
      </p:sp>
    </p:spTree>
    <p:extLst>
      <p:ext uri="{BB962C8B-B14F-4D97-AF65-F5344CB8AC3E}">
        <p14:creationId xmlns:p14="http://schemas.microsoft.com/office/powerpoint/2010/main" val="2854182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F0D30-198B-5746-9712-F860720520BB}" type="slidenum">
              <a:rPr lang="en-US" smtClean="0"/>
              <a:t>7</a:t>
            </a:fld>
            <a:endParaRPr lang="en-US"/>
          </a:p>
        </p:txBody>
      </p:sp>
    </p:spTree>
    <p:extLst>
      <p:ext uri="{BB962C8B-B14F-4D97-AF65-F5344CB8AC3E}">
        <p14:creationId xmlns:p14="http://schemas.microsoft.com/office/powerpoint/2010/main" val="3595375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F0D30-198B-5746-9712-F860720520BB}" type="slidenum">
              <a:rPr lang="en-US" smtClean="0"/>
              <a:t>8</a:t>
            </a:fld>
            <a:endParaRPr lang="en-US"/>
          </a:p>
        </p:txBody>
      </p:sp>
    </p:spTree>
    <p:extLst>
      <p:ext uri="{BB962C8B-B14F-4D97-AF65-F5344CB8AC3E}">
        <p14:creationId xmlns:p14="http://schemas.microsoft.com/office/powerpoint/2010/main" val="2278133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BF0D30-198B-5746-9712-F860720520BB}" type="slidenum">
              <a:rPr lang="en-US" smtClean="0"/>
              <a:t>9</a:t>
            </a:fld>
            <a:endParaRPr lang="en-US"/>
          </a:p>
        </p:txBody>
      </p:sp>
    </p:spTree>
    <p:extLst>
      <p:ext uri="{BB962C8B-B14F-4D97-AF65-F5344CB8AC3E}">
        <p14:creationId xmlns:p14="http://schemas.microsoft.com/office/powerpoint/2010/main" val="1581308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LT-Regular"/>
              </a:rPr>
              <a:t>Contemporary estimates suggest that globally, $722 to $967 billion is needed annually </a:t>
            </a:r>
          </a:p>
          <a:p>
            <a:pPr algn="l"/>
            <a:r>
              <a:rPr lang="en-US" sz="1800" b="0" i="0" u="none" strike="noStrike" baseline="0" dirty="0">
                <a:latin typeface="MinionLT-Regular"/>
              </a:rPr>
              <a:t>Current allocation of $124 billion a year</a:t>
            </a:r>
            <a:endParaRPr lang="en-US" dirty="0"/>
          </a:p>
        </p:txBody>
      </p:sp>
      <p:sp>
        <p:nvSpPr>
          <p:cNvPr id="4" name="Slide Number Placeholder 3"/>
          <p:cNvSpPr>
            <a:spLocks noGrp="1"/>
          </p:cNvSpPr>
          <p:nvPr>
            <p:ph type="sldNum" sz="quarter" idx="5"/>
          </p:nvPr>
        </p:nvSpPr>
        <p:spPr/>
        <p:txBody>
          <a:bodyPr/>
          <a:lstStyle/>
          <a:p>
            <a:fld id="{B0BF0D30-198B-5746-9712-F860720520BB}" type="slidenum">
              <a:rPr lang="en-US" smtClean="0"/>
              <a:t>10</a:t>
            </a:fld>
            <a:endParaRPr lang="en-US"/>
          </a:p>
        </p:txBody>
      </p:sp>
    </p:spTree>
    <p:extLst>
      <p:ext uri="{BB962C8B-B14F-4D97-AF65-F5344CB8AC3E}">
        <p14:creationId xmlns:p14="http://schemas.microsoft.com/office/powerpoint/2010/main" val="113168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C8D1EDD-BC1B-4DB2-95FD-2FC584609CB1}" type="datetime1">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AA3B7-4689-AA47-B87F-0C0066A450D7}" type="slidenum">
              <a:rPr lang="en-US" smtClean="0"/>
              <a:t>‹#›</a:t>
            </a:fld>
            <a:endParaRPr lang="en-US"/>
          </a:p>
        </p:txBody>
      </p:sp>
    </p:spTree>
    <p:extLst>
      <p:ext uri="{BB962C8B-B14F-4D97-AF65-F5344CB8AC3E}">
        <p14:creationId xmlns:p14="http://schemas.microsoft.com/office/powerpoint/2010/main" val="954639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F93A17-B0BD-424E-B49C-4A56822C0236}" type="datetime1">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AA3B7-4689-AA47-B87F-0C0066A450D7}" type="slidenum">
              <a:rPr lang="en-US" smtClean="0"/>
              <a:t>‹#›</a:t>
            </a:fld>
            <a:endParaRPr lang="en-US"/>
          </a:p>
        </p:txBody>
      </p:sp>
    </p:spTree>
    <p:extLst>
      <p:ext uri="{BB962C8B-B14F-4D97-AF65-F5344CB8AC3E}">
        <p14:creationId xmlns:p14="http://schemas.microsoft.com/office/powerpoint/2010/main" val="1339627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5E2A53-A1E5-4A72-BD7F-B1FBEAC8C6A0}" type="datetime1">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AA3B7-4689-AA47-B87F-0C0066A450D7}" type="slidenum">
              <a:rPr lang="en-US" smtClean="0"/>
              <a:t>‹#›</a:t>
            </a:fld>
            <a:endParaRPr lang="en-US"/>
          </a:p>
        </p:txBody>
      </p:sp>
    </p:spTree>
    <p:extLst>
      <p:ext uri="{BB962C8B-B14F-4D97-AF65-F5344CB8AC3E}">
        <p14:creationId xmlns:p14="http://schemas.microsoft.com/office/powerpoint/2010/main" val="3043254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FE5257-60C4-45CE-9781-DC05785BC2EC}" type="datetime1">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AA3B7-4689-AA47-B87F-0C0066A450D7}" type="slidenum">
              <a:rPr lang="en-US" smtClean="0"/>
              <a:t>‹#›</a:t>
            </a:fld>
            <a:endParaRPr lang="en-US"/>
          </a:p>
        </p:txBody>
      </p:sp>
    </p:spTree>
    <p:extLst>
      <p:ext uri="{BB962C8B-B14F-4D97-AF65-F5344CB8AC3E}">
        <p14:creationId xmlns:p14="http://schemas.microsoft.com/office/powerpoint/2010/main" val="254209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350D68"/>
                </a:solidFill>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EDA4E8-0295-42A1-A5B5-F375FC6C9639}" type="datetime1">
              <a:rPr lang="en-US" smtClean="0"/>
              <a:t>9/27/2024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FAA3B7-4689-AA47-B87F-0C0066A450D7}" type="slidenum">
              <a:rPr lang="en-US" smtClean="0"/>
              <a:t>‹#›</a:t>
            </a:fld>
            <a:endParaRPr lang="en-US"/>
          </a:p>
        </p:txBody>
      </p:sp>
    </p:spTree>
    <p:extLst>
      <p:ext uri="{BB962C8B-B14F-4D97-AF65-F5344CB8AC3E}">
        <p14:creationId xmlns:p14="http://schemas.microsoft.com/office/powerpoint/2010/main" val="2407551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C08B20-471E-4D84-A830-3CBC6D507AD3}" type="datetime1">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AA3B7-4689-AA47-B87F-0C0066A450D7}" type="slidenum">
              <a:rPr lang="en-US" smtClean="0"/>
              <a:t>‹#›</a:t>
            </a:fld>
            <a:endParaRPr lang="en-US"/>
          </a:p>
        </p:txBody>
      </p:sp>
    </p:spTree>
    <p:extLst>
      <p:ext uri="{BB962C8B-B14F-4D97-AF65-F5344CB8AC3E}">
        <p14:creationId xmlns:p14="http://schemas.microsoft.com/office/powerpoint/2010/main" val="2431289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00E99A-A5F2-43B1-91DC-05445F332777}" type="datetime1">
              <a:rPr lang="en-US" smtClean="0"/>
              <a:t>9/27/2024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FAA3B7-4689-AA47-B87F-0C0066A450D7}" type="slidenum">
              <a:rPr lang="en-US" smtClean="0"/>
              <a:t>‹#›</a:t>
            </a:fld>
            <a:endParaRPr lang="en-US"/>
          </a:p>
        </p:txBody>
      </p:sp>
    </p:spTree>
    <p:extLst>
      <p:ext uri="{BB962C8B-B14F-4D97-AF65-F5344CB8AC3E}">
        <p14:creationId xmlns:p14="http://schemas.microsoft.com/office/powerpoint/2010/main" val="1624647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935C11-694A-48B6-8C98-5A8E72A5AF78}" type="datetime1">
              <a:rPr lang="en-US" smtClean="0"/>
              <a:t>9/27/2024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FAA3B7-4689-AA47-B87F-0C0066A450D7}" type="slidenum">
              <a:rPr lang="en-US" smtClean="0"/>
              <a:t>‹#›</a:t>
            </a:fld>
            <a:endParaRPr lang="en-US"/>
          </a:p>
        </p:txBody>
      </p:sp>
    </p:spTree>
    <p:extLst>
      <p:ext uri="{BB962C8B-B14F-4D97-AF65-F5344CB8AC3E}">
        <p14:creationId xmlns:p14="http://schemas.microsoft.com/office/powerpoint/2010/main" val="4220227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899B4C-F65C-4644-BA28-DCFB81D42B5A}" type="datetime1">
              <a:rPr lang="en-US" smtClean="0"/>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FAA3B7-4689-AA47-B87F-0C0066A450D7}" type="slidenum">
              <a:rPr lang="en-US" smtClean="0"/>
              <a:t>‹#›</a:t>
            </a:fld>
            <a:endParaRPr lang="en-US"/>
          </a:p>
        </p:txBody>
      </p:sp>
    </p:spTree>
    <p:extLst>
      <p:ext uri="{BB962C8B-B14F-4D97-AF65-F5344CB8AC3E}">
        <p14:creationId xmlns:p14="http://schemas.microsoft.com/office/powerpoint/2010/main" val="3253204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DCC5FB-F154-429D-96BA-B6F660DE660E}" type="datetime1">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AA3B7-4689-AA47-B87F-0C0066A450D7}" type="slidenum">
              <a:rPr lang="en-US" smtClean="0"/>
              <a:t>‹#›</a:t>
            </a:fld>
            <a:endParaRPr lang="en-US"/>
          </a:p>
        </p:txBody>
      </p:sp>
    </p:spTree>
    <p:extLst>
      <p:ext uri="{BB962C8B-B14F-4D97-AF65-F5344CB8AC3E}">
        <p14:creationId xmlns:p14="http://schemas.microsoft.com/office/powerpoint/2010/main" val="3158787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55CB8-2271-4940-94CB-222E6A49E56F}" type="datetime1">
              <a:rPr lang="en-US" smtClean="0"/>
              <a:t>9/27/2024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FAA3B7-4689-AA47-B87F-0C0066A450D7}" type="slidenum">
              <a:rPr lang="en-US" smtClean="0"/>
              <a:t>‹#›</a:t>
            </a:fld>
            <a:endParaRPr lang="en-US"/>
          </a:p>
        </p:txBody>
      </p:sp>
    </p:spTree>
    <p:extLst>
      <p:ext uri="{BB962C8B-B14F-4D97-AF65-F5344CB8AC3E}">
        <p14:creationId xmlns:p14="http://schemas.microsoft.com/office/powerpoint/2010/main" val="3529930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6218621"/>
            <a:ext cx="9144000" cy="648138"/>
          </a:xfrm>
          <a:prstGeom prst="rect">
            <a:avLst/>
          </a:prstGeom>
          <a:solidFill>
            <a:srgbClr val="350D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529490" cy="365125"/>
          </a:xfrm>
          <a:prstGeom prst="rect">
            <a:avLst/>
          </a:prstGeom>
        </p:spPr>
        <p:txBody>
          <a:bodyPr vert="horz" lIns="91440" tIns="45720" rIns="91440" bIns="45720" rtlCol="0" anchor="ctr"/>
          <a:lstStyle>
            <a:lvl1pPr algn="l">
              <a:defRPr sz="1200">
                <a:solidFill>
                  <a:schemeClr val="bg1"/>
                </a:solidFill>
              </a:defRPr>
            </a:lvl1pPr>
          </a:lstStyle>
          <a:p>
            <a:fld id="{7F83FC6B-2116-420E-9D38-73337EE303B6}" type="datetime1">
              <a:rPr lang="en-US" smtClean="0"/>
              <a:t>9/27/2024</a:t>
            </a:fld>
            <a:endParaRPr lang="en-US"/>
          </a:p>
        </p:txBody>
      </p:sp>
      <p:sp>
        <p:nvSpPr>
          <p:cNvPr id="5" name="Footer Placeholder 4"/>
          <p:cNvSpPr>
            <a:spLocks noGrp="1"/>
          </p:cNvSpPr>
          <p:nvPr>
            <p:ph type="ftr" sz="quarter" idx="3"/>
          </p:nvPr>
        </p:nvSpPr>
        <p:spPr>
          <a:xfrm>
            <a:off x="3325648" y="6356350"/>
            <a:ext cx="2895600" cy="365125"/>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6463862" y="6356350"/>
            <a:ext cx="1112344" cy="365125"/>
          </a:xfrm>
          <a:prstGeom prst="rect">
            <a:avLst/>
          </a:prstGeom>
        </p:spPr>
        <p:txBody>
          <a:bodyPr vert="horz" lIns="91440" tIns="45720" rIns="91440" bIns="45720" rtlCol="0" anchor="ctr"/>
          <a:lstStyle>
            <a:lvl1pPr algn="r">
              <a:defRPr sz="1200">
                <a:solidFill>
                  <a:srgbClr val="FFFFFF"/>
                </a:solidFill>
              </a:defRPr>
            </a:lvl1pPr>
          </a:lstStyle>
          <a:p>
            <a:fld id="{FCFAA3B7-4689-AA47-B87F-0C0066A450D7}" type="slidenum">
              <a:rPr lang="en-US" smtClean="0"/>
              <a:pPr/>
              <a:t>‹#›</a:t>
            </a:fld>
            <a:endParaRPr lang="en-US"/>
          </a:p>
        </p:txBody>
      </p:sp>
      <p:pic>
        <p:nvPicPr>
          <p:cNvPr id="9" name="Picture 8" descr="LSU_Gold_RGB.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24800" y="6323233"/>
            <a:ext cx="937172" cy="468586"/>
          </a:xfrm>
          <a:prstGeom prst="rect">
            <a:avLst/>
          </a:prstGeom>
        </p:spPr>
      </p:pic>
    </p:spTree>
    <p:extLst>
      <p:ext uri="{BB962C8B-B14F-4D97-AF65-F5344CB8AC3E}">
        <p14:creationId xmlns:p14="http://schemas.microsoft.com/office/powerpoint/2010/main" val="119421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rgbClr val="350D68"/>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350D68"/>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350D68"/>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350D68"/>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350D68"/>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350D68"/>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221.png"/><Relationship Id="rId12" Type="http://schemas.openxmlformats.org/officeDocument/2006/relationships/image" Target="../media/image30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1.png"/><Relationship Id="rId11" Type="http://schemas.openxmlformats.org/officeDocument/2006/relationships/image" Target="../media/image290.png"/><Relationship Id="rId5" Type="http://schemas.openxmlformats.org/officeDocument/2006/relationships/image" Target="../media/image29.png"/><Relationship Id="rId10" Type="http://schemas.microsoft.com/office/2007/relationships/hdphoto" Target="../media/hdphoto2.wdp"/><Relationship Id="rId4" Type="http://schemas.openxmlformats.org/officeDocument/2006/relationships/image" Target="../media/image28.png"/><Relationship Id="rId9" Type="http://schemas.openxmlformats.org/officeDocument/2006/relationships/image" Target="../media/image30.pn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0.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image" Target="../media/image240.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90.png"/><Relationship Id="rId21" Type="http://schemas.openxmlformats.org/officeDocument/2006/relationships/image" Target="../media/image280.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48.svg"/><Relationship Id="rId7" Type="http://schemas.openxmlformats.org/officeDocument/2006/relationships/image" Target="../media/image2100.png"/><Relationship Id="rId2" Type="http://schemas.openxmlformats.org/officeDocument/2006/relationships/notesSlide" Target="../notesSlides/notesSlide15.xml"/><Relationship Id="rId16" Type="http://schemas.openxmlformats.org/officeDocument/2006/relationships/customXml" Target="../ink/ink7.xml"/><Relationship Id="rId29"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30.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410.png"/><Relationship Id="rId40" Type="http://schemas.openxmlformats.org/officeDocument/2006/relationships/customXml" Target="../ink/ink19.xml"/><Relationship Id="rId45" Type="http://schemas.openxmlformats.org/officeDocument/2006/relationships/image" Target="../media/image120.png"/><Relationship Id="rId5" Type="http://schemas.openxmlformats.org/officeDocument/2006/relationships/image" Target="../media/image2000.png"/><Relationship Id="rId15" Type="http://schemas.openxmlformats.org/officeDocument/2006/relationships/image" Target="../media/image250.png"/><Relationship Id="rId23" Type="http://schemas.openxmlformats.org/officeDocument/2006/relationships/image" Target="../media/image401.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270.png"/><Relationship Id="rId31" Type="http://schemas.openxmlformats.org/officeDocument/2006/relationships/image" Target="../media/image50.png"/><Relationship Id="rId44" Type="http://schemas.openxmlformats.org/officeDocument/2006/relationships/customXml" Target="../ink/ink21.xml"/><Relationship Id="rId4" Type="http://schemas.openxmlformats.org/officeDocument/2006/relationships/customXml" Target="../ink/ink1.xml"/><Relationship Id="rId9" Type="http://schemas.openxmlformats.org/officeDocument/2006/relationships/image" Target="../media/image22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30.png"/><Relationship Id="rId30" Type="http://schemas.openxmlformats.org/officeDocument/2006/relationships/customXml" Target="../ink/ink14.xml"/><Relationship Id="rId35" Type="http://schemas.openxmlformats.org/officeDocument/2006/relationships/image" Target="../media/image70.png"/><Relationship Id="rId43" Type="http://schemas.openxmlformats.org/officeDocument/2006/relationships/image" Target="../media/image110.png"/><Relationship Id="rId48" Type="http://schemas.openxmlformats.org/officeDocument/2006/relationships/image" Target="../media/image49.jpeg"/><Relationship Id="rId8" Type="http://schemas.openxmlformats.org/officeDocument/2006/relationships/customXml" Target="../ink/ink3.xml"/><Relationship Id="rId3" Type="http://schemas.openxmlformats.org/officeDocument/2006/relationships/image" Target="../media/image46.jpeg"/><Relationship Id="rId12" Type="http://schemas.openxmlformats.org/officeDocument/2006/relationships/customXml" Target="../ink/ink5.xml"/><Relationship Id="rId17" Type="http://schemas.openxmlformats.org/officeDocument/2006/relationships/image" Target="../media/image260.png"/><Relationship Id="rId25" Type="http://schemas.openxmlformats.org/officeDocument/2006/relationships/image" Target="../media/image271.png"/><Relationship Id="rId33" Type="http://schemas.openxmlformats.org/officeDocument/2006/relationships/image" Target="../media/image60.png"/><Relationship Id="rId38" Type="http://schemas.openxmlformats.org/officeDocument/2006/relationships/customXml" Target="../ink/ink18.xml"/><Relationship Id="rId46" Type="http://schemas.openxmlformats.org/officeDocument/2006/relationships/image" Target="../media/image47.png"/><Relationship Id="rId20" Type="http://schemas.openxmlformats.org/officeDocument/2006/relationships/customXml" Target="../ink/ink9.xml"/><Relationship Id="rId41"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FF9F88-1EF0-F9AB-AB0C-F579DB74CDEA}"/>
              </a:ext>
            </a:extLst>
          </p:cNvPr>
          <p:cNvPicPr>
            <a:picLocks noChangeAspect="1"/>
          </p:cNvPicPr>
          <p:nvPr/>
        </p:nvPicPr>
        <p:blipFill>
          <a:blip r:embed="rId3">
            <a:alphaModFix amt="70000"/>
          </a:blip>
          <a:stretch>
            <a:fillRect/>
          </a:stretch>
        </p:blipFill>
        <p:spPr>
          <a:xfrm>
            <a:off x="-55785" y="-703750"/>
            <a:ext cx="9255570" cy="6946121"/>
          </a:xfrm>
          <a:prstGeom prst="rect">
            <a:avLst/>
          </a:prstGeom>
        </p:spPr>
      </p:pic>
      <p:sp>
        <p:nvSpPr>
          <p:cNvPr id="2" name="Title 1">
            <a:extLst>
              <a:ext uri="{FF2B5EF4-FFF2-40B4-BE49-F238E27FC236}">
                <a16:creationId xmlns:a16="http://schemas.microsoft.com/office/drawing/2014/main" id="{C85DF701-AAED-9034-22B5-AE24D3EAD728}"/>
              </a:ext>
            </a:extLst>
          </p:cNvPr>
          <p:cNvSpPr>
            <a:spLocks noGrp="1"/>
          </p:cNvSpPr>
          <p:nvPr>
            <p:ph type="title"/>
          </p:nvPr>
        </p:nvSpPr>
        <p:spPr>
          <a:xfrm>
            <a:off x="127552" y="-12800"/>
            <a:ext cx="3962400" cy="3555761"/>
          </a:xfrm>
        </p:spPr>
        <p:txBody>
          <a:bodyPr>
            <a:normAutofit/>
          </a:bodyPr>
          <a:lstStyle/>
          <a:p>
            <a:r>
              <a:rPr lang="en-US" sz="3200" dirty="0">
                <a:effectLst>
                  <a:glow rad="101600">
                    <a:schemeClr val="bg1">
                      <a:alpha val="60000"/>
                    </a:schemeClr>
                  </a:glow>
                </a:effectLst>
                <a:latin typeface="Calibri" panose="020F0502020204030204" pitchFamily="34" charset="0"/>
                <a:ea typeface="Calibri" panose="020F0502020204030204" pitchFamily="34" charset="0"/>
                <a:cs typeface="Times New Roman" panose="02020603050405020304" pitchFamily="18" charset="0"/>
              </a:rPr>
              <a:t>Stochastic</a:t>
            </a:r>
            <a:r>
              <a:rPr lang="en-US" sz="3200" b="1" dirty="0">
                <a:effectLst>
                  <a:glow rad="101600">
                    <a:schemeClr val="bg1">
                      <a:alpha val="60000"/>
                    </a:schemeClr>
                  </a:glow>
                </a:effectLst>
                <a:latin typeface="Calibri" panose="020F0502020204030204" pitchFamily="34" charset="0"/>
                <a:ea typeface="Calibri" panose="020F0502020204030204" pitchFamily="34" charset="0"/>
                <a:cs typeface="Times New Roman" panose="02020603050405020304" pitchFamily="18" charset="0"/>
              </a:rPr>
              <a:t> </a:t>
            </a:r>
            <a:r>
              <a:rPr lang="en-US" sz="3200" dirty="0">
                <a:effectLst>
                  <a:glow rad="101600">
                    <a:schemeClr val="bg1">
                      <a:alpha val="60000"/>
                    </a:schemeClr>
                  </a:glow>
                </a:effectLst>
                <a:latin typeface="Calibri" panose="020F0502020204030204" pitchFamily="34" charset="0"/>
                <a:ea typeface="Calibri" panose="020F0502020204030204" pitchFamily="34" charset="0"/>
                <a:cs typeface="Times New Roman" panose="02020603050405020304" pitchFamily="18" charset="0"/>
              </a:rPr>
              <a:t>Enviro-Financial Modelling Strategies for Sustainable Solutions to US/Mexico Cross-Border Sediment Pollution</a:t>
            </a:r>
            <a:endParaRPr lang="en-US" sz="6600" dirty="0">
              <a:effectLst>
                <a:glow rad="101600">
                  <a:schemeClr val="bg1">
                    <a:alpha val="60000"/>
                  </a:schemeClr>
                </a:glow>
              </a:effectLst>
            </a:endParaRPr>
          </a:p>
        </p:txBody>
      </p:sp>
      <p:sp>
        <p:nvSpPr>
          <p:cNvPr id="8" name="TextBox 7">
            <a:extLst>
              <a:ext uri="{FF2B5EF4-FFF2-40B4-BE49-F238E27FC236}">
                <a16:creationId xmlns:a16="http://schemas.microsoft.com/office/drawing/2014/main" id="{4110FA96-F04F-2A8A-46A8-15F59CEF3133}"/>
              </a:ext>
            </a:extLst>
          </p:cNvPr>
          <p:cNvSpPr txBox="1"/>
          <p:nvPr/>
        </p:nvSpPr>
        <p:spPr>
          <a:xfrm>
            <a:off x="3309081" y="3820068"/>
            <a:ext cx="5977380" cy="2308324"/>
          </a:xfrm>
          <a:prstGeom prst="rect">
            <a:avLst/>
          </a:prstGeom>
          <a:noFill/>
        </p:spPr>
        <p:txBody>
          <a:bodyPr wrap="square">
            <a:spAutoFit/>
          </a:bodyPr>
          <a:lstStyle/>
          <a:p>
            <a:pPr algn="ctr"/>
            <a:r>
              <a:rPr lang="en-US" sz="2400">
                <a:effectLst>
                  <a:glow rad="228600">
                    <a:schemeClr val="bg1">
                      <a:alpha val="63000"/>
                    </a:schemeClr>
                  </a:glow>
                </a:effectLst>
              </a:rPr>
              <a:t>Matthew Brand</a:t>
            </a:r>
          </a:p>
          <a:p>
            <a:pPr algn="ctr"/>
            <a:r>
              <a:rPr lang="en-US" sz="2400">
                <a:effectLst>
                  <a:glow rad="228600">
                    <a:schemeClr val="bg1">
                      <a:alpha val="63000"/>
                    </a:schemeClr>
                  </a:glow>
                </a:effectLst>
              </a:rPr>
              <a:t>Assistant Professor of Coastal Engineering</a:t>
            </a:r>
          </a:p>
          <a:p>
            <a:pPr algn="ctr"/>
            <a:r>
              <a:rPr lang="en-US" sz="2400">
                <a:effectLst>
                  <a:glow rad="228600">
                    <a:schemeClr val="bg1">
                      <a:alpha val="63000"/>
                    </a:schemeClr>
                  </a:glow>
                </a:effectLst>
              </a:rPr>
              <a:t>Department of Civil and Environmental Engineering</a:t>
            </a:r>
          </a:p>
          <a:p>
            <a:pPr algn="ctr"/>
            <a:r>
              <a:rPr lang="en-US" sz="2400">
                <a:effectLst>
                  <a:glow rad="228600">
                    <a:schemeClr val="bg1">
                      <a:alpha val="63000"/>
                    </a:schemeClr>
                  </a:glow>
                </a:effectLst>
              </a:rPr>
              <a:t>Louisiana State University</a:t>
            </a:r>
          </a:p>
          <a:p>
            <a:pPr algn="ctr"/>
            <a:r>
              <a:rPr lang="en-US" sz="2400" err="1">
                <a:effectLst>
                  <a:glow rad="228600">
                    <a:schemeClr val="bg1">
                      <a:alpha val="63000"/>
                    </a:schemeClr>
                  </a:glow>
                </a:effectLst>
              </a:rPr>
              <a:t>mbrand</a:t>
            </a:r>
            <a:r>
              <a:rPr lang="en-US" sz="2400">
                <a:effectLst>
                  <a:glow rad="228600">
                    <a:schemeClr val="bg1">
                      <a:alpha val="63000"/>
                    </a:schemeClr>
                  </a:glow>
                </a:effectLst>
              </a:rPr>
              <a:t>@lsu.edu</a:t>
            </a:r>
          </a:p>
        </p:txBody>
      </p:sp>
      <p:sp>
        <p:nvSpPr>
          <p:cNvPr id="3" name="Slide Number Placeholder 2">
            <a:extLst>
              <a:ext uri="{FF2B5EF4-FFF2-40B4-BE49-F238E27FC236}">
                <a16:creationId xmlns:a16="http://schemas.microsoft.com/office/drawing/2014/main" id="{7690D86B-E073-1CC7-2F2A-BC7869589328}"/>
              </a:ext>
            </a:extLst>
          </p:cNvPr>
          <p:cNvSpPr>
            <a:spLocks noGrp="1"/>
          </p:cNvSpPr>
          <p:nvPr>
            <p:ph type="sldNum" sz="quarter" idx="12"/>
          </p:nvPr>
        </p:nvSpPr>
        <p:spPr/>
        <p:txBody>
          <a:bodyPr/>
          <a:lstStyle/>
          <a:p>
            <a:fld id="{FCFAA3B7-4689-AA47-B87F-0C0066A450D7}" type="slidenum">
              <a:rPr lang="en-US" smtClean="0"/>
              <a:t>1</a:t>
            </a:fld>
            <a:endParaRPr lang="en-US"/>
          </a:p>
        </p:txBody>
      </p:sp>
      <p:pic>
        <p:nvPicPr>
          <p:cNvPr id="1026" name="Picture 2" descr="University of California, Irvine - Wikipedia">
            <a:extLst>
              <a:ext uri="{FF2B5EF4-FFF2-40B4-BE49-F238E27FC236}">
                <a16:creationId xmlns:a16="http://schemas.microsoft.com/office/drawing/2014/main" id="{EF034111-E752-166F-69CA-BB0E3083F78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4739" y="4950465"/>
            <a:ext cx="1014799" cy="10147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8B991F6-7852-F89E-C2E2-315204A053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4738" y="3692285"/>
            <a:ext cx="1014799" cy="1014799"/>
          </a:xfrm>
          <a:prstGeom prst="rect">
            <a:avLst/>
          </a:prstGeom>
        </p:spPr>
      </p:pic>
      <p:pic>
        <p:nvPicPr>
          <p:cNvPr id="10" name="Picture 9">
            <a:extLst>
              <a:ext uri="{FF2B5EF4-FFF2-40B4-BE49-F238E27FC236}">
                <a16:creationId xmlns:a16="http://schemas.microsoft.com/office/drawing/2014/main" id="{876F4490-9D6F-4B5F-8A4B-1A44465EEEB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108752" y="3599519"/>
            <a:ext cx="1200329" cy="1200329"/>
          </a:xfrm>
          <a:prstGeom prst="rect">
            <a:avLst/>
          </a:prstGeom>
        </p:spPr>
      </p:pic>
      <p:pic>
        <p:nvPicPr>
          <p:cNvPr id="2050" name="Picture 2">
            <a:extLst>
              <a:ext uri="{FF2B5EF4-FFF2-40B4-BE49-F238E27FC236}">
                <a16:creationId xmlns:a16="http://schemas.microsoft.com/office/drawing/2014/main" id="{67BE3525-F1E9-EA36-788B-E33A49740FD9}"/>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2108752" y="4922233"/>
            <a:ext cx="1200329" cy="1099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93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5178-8DF2-8B6F-5E00-7EF0AA262D56}"/>
              </a:ext>
            </a:extLst>
          </p:cNvPr>
          <p:cNvSpPr>
            <a:spLocks noGrp="1"/>
          </p:cNvSpPr>
          <p:nvPr>
            <p:ph type="title"/>
          </p:nvPr>
        </p:nvSpPr>
        <p:spPr/>
        <p:txBody>
          <a:bodyPr>
            <a:normAutofit/>
          </a:bodyPr>
          <a:lstStyle/>
          <a:p>
            <a:r>
              <a:rPr lang="en-US" dirty="0"/>
              <a:t>Funding Challenges</a:t>
            </a:r>
          </a:p>
        </p:txBody>
      </p:sp>
      <p:sp>
        <p:nvSpPr>
          <p:cNvPr id="3" name="Content Placeholder 2">
            <a:extLst>
              <a:ext uri="{FF2B5EF4-FFF2-40B4-BE49-F238E27FC236}">
                <a16:creationId xmlns:a16="http://schemas.microsoft.com/office/drawing/2014/main" id="{E417A273-D241-E003-9DC7-0E25BA38D55E}"/>
              </a:ext>
            </a:extLst>
          </p:cNvPr>
          <p:cNvSpPr>
            <a:spLocks noGrp="1"/>
          </p:cNvSpPr>
          <p:nvPr>
            <p:ph idx="1"/>
          </p:nvPr>
        </p:nvSpPr>
        <p:spPr>
          <a:xfrm>
            <a:off x="457200" y="1600201"/>
            <a:ext cx="8229600" cy="1447800"/>
          </a:xfrm>
        </p:spPr>
        <p:txBody>
          <a:bodyPr>
            <a:normAutofit/>
          </a:bodyPr>
          <a:lstStyle/>
          <a:p>
            <a:r>
              <a:rPr lang="en-US" sz="2800" dirty="0">
                <a:solidFill>
                  <a:schemeClr val="accent4">
                    <a:lumMod val="40000"/>
                    <a:lumOff val="60000"/>
                  </a:schemeClr>
                </a:solidFill>
              </a:rPr>
              <a:t>The Tijuana River Estuary is emblematic the many funding challenges experienced by environmental managers worldwide</a:t>
            </a:r>
          </a:p>
        </p:txBody>
      </p:sp>
      <p:sp>
        <p:nvSpPr>
          <p:cNvPr id="4" name="Slide Number Placeholder 3">
            <a:extLst>
              <a:ext uri="{FF2B5EF4-FFF2-40B4-BE49-F238E27FC236}">
                <a16:creationId xmlns:a16="http://schemas.microsoft.com/office/drawing/2014/main" id="{E408EC6F-2F22-A32A-FC7B-B85C1E917EE8}"/>
              </a:ext>
            </a:extLst>
          </p:cNvPr>
          <p:cNvSpPr>
            <a:spLocks noGrp="1"/>
          </p:cNvSpPr>
          <p:nvPr>
            <p:ph type="sldNum" sz="quarter" idx="12"/>
          </p:nvPr>
        </p:nvSpPr>
        <p:spPr/>
        <p:txBody>
          <a:bodyPr/>
          <a:lstStyle/>
          <a:p>
            <a:fld id="{FCFAA3B7-4689-AA47-B87F-0C0066A450D7}" type="slidenum">
              <a:rPr lang="en-US" smtClean="0"/>
              <a:t>10</a:t>
            </a:fld>
            <a:endParaRPr lang="en-US"/>
          </a:p>
        </p:txBody>
      </p:sp>
      <p:sp>
        <p:nvSpPr>
          <p:cNvPr id="10" name="TextBox 9">
            <a:extLst>
              <a:ext uri="{FF2B5EF4-FFF2-40B4-BE49-F238E27FC236}">
                <a16:creationId xmlns:a16="http://schemas.microsoft.com/office/drawing/2014/main" id="{4B6511DD-83F5-E086-C408-E5E46FB5B43B}"/>
              </a:ext>
            </a:extLst>
          </p:cNvPr>
          <p:cNvSpPr txBox="1"/>
          <p:nvPr/>
        </p:nvSpPr>
        <p:spPr>
          <a:xfrm>
            <a:off x="457200" y="2959265"/>
            <a:ext cx="8534400" cy="1815882"/>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rgbClr val="350D68"/>
                </a:solidFill>
                <a:effectLst/>
                <a:uLnTx/>
                <a:uFillTx/>
                <a:latin typeface="Calibri"/>
                <a:ea typeface="+mn-ea"/>
                <a:cs typeface="+mn-cs"/>
              </a:rPr>
              <a:t>Hundreds of billions of dollars a year are needed for environmental conservation, but this cannot be met by the traditional government and philanthropic funding sources alone</a:t>
            </a:r>
          </a:p>
        </p:txBody>
      </p:sp>
    </p:spTree>
    <p:extLst>
      <p:ext uri="{BB962C8B-B14F-4D97-AF65-F5344CB8AC3E}">
        <p14:creationId xmlns:p14="http://schemas.microsoft.com/office/powerpoint/2010/main" val="1371842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5178-8DF2-8B6F-5E00-7EF0AA262D56}"/>
              </a:ext>
            </a:extLst>
          </p:cNvPr>
          <p:cNvSpPr>
            <a:spLocks noGrp="1"/>
          </p:cNvSpPr>
          <p:nvPr>
            <p:ph type="title"/>
          </p:nvPr>
        </p:nvSpPr>
        <p:spPr/>
        <p:txBody>
          <a:bodyPr>
            <a:normAutofit/>
          </a:bodyPr>
          <a:lstStyle/>
          <a:p>
            <a:r>
              <a:rPr lang="en-US" dirty="0"/>
              <a:t>Funding Challenges</a:t>
            </a:r>
          </a:p>
        </p:txBody>
      </p:sp>
      <p:sp>
        <p:nvSpPr>
          <p:cNvPr id="3" name="Content Placeholder 2">
            <a:extLst>
              <a:ext uri="{FF2B5EF4-FFF2-40B4-BE49-F238E27FC236}">
                <a16:creationId xmlns:a16="http://schemas.microsoft.com/office/drawing/2014/main" id="{E417A273-D241-E003-9DC7-0E25BA38D55E}"/>
              </a:ext>
            </a:extLst>
          </p:cNvPr>
          <p:cNvSpPr>
            <a:spLocks noGrp="1"/>
          </p:cNvSpPr>
          <p:nvPr>
            <p:ph idx="1"/>
          </p:nvPr>
        </p:nvSpPr>
        <p:spPr>
          <a:xfrm>
            <a:off x="457200" y="1600201"/>
            <a:ext cx="8229600" cy="1447800"/>
          </a:xfrm>
        </p:spPr>
        <p:txBody>
          <a:bodyPr>
            <a:normAutofit/>
          </a:bodyPr>
          <a:lstStyle/>
          <a:p>
            <a:r>
              <a:rPr lang="en-US" sz="2800" dirty="0">
                <a:solidFill>
                  <a:schemeClr val="accent4">
                    <a:lumMod val="40000"/>
                    <a:lumOff val="60000"/>
                  </a:schemeClr>
                </a:solidFill>
              </a:rPr>
              <a:t>The Tijuana River Estuary is emblematic the many funding challenges experienced by environmental managers worldwide</a:t>
            </a:r>
          </a:p>
        </p:txBody>
      </p:sp>
      <p:sp>
        <p:nvSpPr>
          <p:cNvPr id="4" name="Slide Number Placeholder 3">
            <a:extLst>
              <a:ext uri="{FF2B5EF4-FFF2-40B4-BE49-F238E27FC236}">
                <a16:creationId xmlns:a16="http://schemas.microsoft.com/office/drawing/2014/main" id="{E408EC6F-2F22-A32A-FC7B-B85C1E917EE8}"/>
              </a:ext>
            </a:extLst>
          </p:cNvPr>
          <p:cNvSpPr>
            <a:spLocks noGrp="1"/>
          </p:cNvSpPr>
          <p:nvPr>
            <p:ph type="sldNum" sz="quarter" idx="12"/>
          </p:nvPr>
        </p:nvSpPr>
        <p:spPr/>
        <p:txBody>
          <a:bodyPr/>
          <a:lstStyle/>
          <a:p>
            <a:fld id="{FCFAA3B7-4689-AA47-B87F-0C0066A450D7}" type="slidenum">
              <a:rPr lang="en-US" smtClean="0"/>
              <a:t>11</a:t>
            </a:fld>
            <a:endParaRPr lang="en-US"/>
          </a:p>
        </p:txBody>
      </p:sp>
      <p:sp>
        <p:nvSpPr>
          <p:cNvPr id="10" name="TextBox 9">
            <a:extLst>
              <a:ext uri="{FF2B5EF4-FFF2-40B4-BE49-F238E27FC236}">
                <a16:creationId xmlns:a16="http://schemas.microsoft.com/office/drawing/2014/main" id="{4B6511DD-83F5-E086-C408-E5E46FB5B43B}"/>
              </a:ext>
            </a:extLst>
          </p:cNvPr>
          <p:cNvSpPr txBox="1"/>
          <p:nvPr/>
        </p:nvSpPr>
        <p:spPr>
          <a:xfrm>
            <a:off x="457200" y="2959265"/>
            <a:ext cx="8534400" cy="1815882"/>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schemeClr val="accent4">
                    <a:lumMod val="40000"/>
                    <a:lumOff val="60000"/>
                  </a:schemeClr>
                </a:solidFill>
                <a:effectLst/>
                <a:uLnTx/>
                <a:uFillTx/>
                <a:latin typeface="Calibri"/>
                <a:ea typeface="+mn-ea"/>
                <a:cs typeface="+mn-cs"/>
              </a:rPr>
              <a:t>Hundreds of billions of dollars a year are needed for environmental conservation, but this cannot be met by the traditional government and philanthropic funding sources alone</a:t>
            </a:r>
          </a:p>
        </p:txBody>
      </p:sp>
      <p:sp>
        <p:nvSpPr>
          <p:cNvPr id="12" name="TextBox 11">
            <a:extLst>
              <a:ext uri="{FF2B5EF4-FFF2-40B4-BE49-F238E27FC236}">
                <a16:creationId xmlns:a16="http://schemas.microsoft.com/office/drawing/2014/main" id="{1FF4F5AB-8CBE-AB34-5CAD-35A5F17AF256}"/>
              </a:ext>
            </a:extLst>
          </p:cNvPr>
          <p:cNvSpPr txBox="1"/>
          <p:nvPr/>
        </p:nvSpPr>
        <p:spPr>
          <a:xfrm>
            <a:off x="457200" y="4686410"/>
            <a:ext cx="8864600" cy="1384995"/>
          </a:xfrm>
          <a:prstGeom prst="rect">
            <a:avLst/>
          </a:prstGeom>
          <a:noFill/>
        </p:spPr>
        <p:txBody>
          <a:bodyPr wrap="square">
            <a:sp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1" i="0" u="none" strike="noStrike" kern="1200" cap="none" spc="0" normalizeH="0" baseline="0" noProof="0" dirty="0">
                <a:ln>
                  <a:noFill/>
                </a:ln>
                <a:solidFill>
                  <a:srgbClr val="350D68"/>
                </a:solidFill>
                <a:effectLst/>
                <a:uLnTx/>
                <a:uFillTx/>
                <a:latin typeface="Calibri"/>
                <a:ea typeface="+mn-ea"/>
                <a:cs typeface="+mn-cs"/>
              </a:rPr>
              <a:t>Environmental Impact Bonds </a:t>
            </a:r>
            <a:r>
              <a:rPr kumimoji="0" lang="en-US" sz="2800" b="0" i="0" u="none" strike="noStrike" kern="1200" cap="none" spc="0" normalizeH="0" baseline="0" noProof="0" dirty="0">
                <a:ln>
                  <a:noFill/>
                </a:ln>
                <a:solidFill>
                  <a:srgbClr val="350D68"/>
                </a:solidFill>
                <a:effectLst/>
                <a:uLnTx/>
                <a:uFillTx/>
                <a:latin typeface="Calibri"/>
                <a:ea typeface="+mn-ea"/>
                <a:cs typeface="+mn-cs"/>
              </a:rPr>
              <a:t>are one way to meet this financing gap and bring in private sources of capital to solve environmental issues</a:t>
            </a:r>
          </a:p>
        </p:txBody>
      </p:sp>
    </p:spTree>
    <p:extLst>
      <p:ext uri="{BB962C8B-B14F-4D97-AF65-F5344CB8AC3E}">
        <p14:creationId xmlns:p14="http://schemas.microsoft.com/office/powerpoint/2010/main" val="616711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35669-E694-4AC9-B75A-21569AF53B9E}"/>
              </a:ext>
            </a:extLst>
          </p:cNvPr>
          <p:cNvSpPr>
            <a:spLocks noGrp="1"/>
          </p:cNvSpPr>
          <p:nvPr>
            <p:ph type="title"/>
          </p:nvPr>
        </p:nvSpPr>
        <p:spPr>
          <a:xfrm>
            <a:off x="628650" y="402488"/>
            <a:ext cx="7886700" cy="994172"/>
          </a:xfrm>
        </p:spPr>
        <p:txBody>
          <a:bodyPr/>
          <a:lstStyle/>
          <a:p>
            <a:r>
              <a:rPr lang="en-US" dirty="0"/>
              <a:t>Environmental Impact Bonds</a:t>
            </a:r>
          </a:p>
        </p:txBody>
      </p:sp>
      <p:sp>
        <p:nvSpPr>
          <p:cNvPr id="3" name="Slide Number Placeholder 2">
            <a:extLst>
              <a:ext uri="{FF2B5EF4-FFF2-40B4-BE49-F238E27FC236}">
                <a16:creationId xmlns:a16="http://schemas.microsoft.com/office/drawing/2014/main" id="{9B424FA9-9016-47E1-9E56-E8B4519A958B}"/>
              </a:ext>
            </a:extLst>
          </p:cNvPr>
          <p:cNvSpPr>
            <a:spLocks noGrp="1"/>
          </p:cNvSpPr>
          <p:nvPr>
            <p:ph type="sldNum" sz="quarter" idx="12"/>
          </p:nvPr>
        </p:nvSpPr>
        <p:spPr/>
        <p:txBody>
          <a:bodyPr/>
          <a:lstStyle/>
          <a:p>
            <a:fld id="{FD5E3DED-46C7-49A2-B32B-956417482C75}" type="slidenum">
              <a:rPr lang="en-US" smtClean="0"/>
              <a:t>12</a:t>
            </a:fld>
            <a:endParaRPr lang="en-US"/>
          </a:p>
        </p:txBody>
      </p:sp>
      <p:pic>
        <p:nvPicPr>
          <p:cNvPr id="6" name="Picture 5">
            <a:extLst>
              <a:ext uri="{FF2B5EF4-FFF2-40B4-BE49-F238E27FC236}">
                <a16:creationId xmlns:a16="http://schemas.microsoft.com/office/drawing/2014/main" id="{EA44CF3C-3A63-243E-EC2D-76CA8F00A1B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6634" y="1396660"/>
            <a:ext cx="8258716" cy="4708497"/>
          </a:xfrm>
          <a:prstGeom prst="rect">
            <a:avLst/>
          </a:prstGeom>
        </p:spPr>
      </p:pic>
    </p:spTree>
    <p:extLst>
      <p:ext uri="{BB962C8B-B14F-4D97-AF65-F5344CB8AC3E}">
        <p14:creationId xmlns:p14="http://schemas.microsoft.com/office/powerpoint/2010/main" val="2204841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5153-770B-40A8-9EA8-ABEDB6675B34}"/>
              </a:ext>
            </a:extLst>
          </p:cNvPr>
          <p:cNvSpPr>
            <a:spLocks noGrp="1"/>
          </p:cNvSpPr>
          <p:nvPr>
            <p:ph type="title"/>
          </p:nvPr>
        </p:nvSpPr>
        <p:spPr>
          <a:xfrm>
            <a:off x="673100" y="593093"/>
            <a:ext cx="7886700" cy="994172"/>
          </a:xfrm>
        </p:spPr>
        <p:txBody>
          <a:bodyPr>
            <a:normAutofit fontScale="90000"/>
          </a:bodyPr>
          <a:lstStyle/>
          <a:p>
            <a:r>
              <a:rPr lang="en-US" dirty="0"/>
              <a:t>Examples of Environmental Impact Bonds</a:t>
            </a:r>
          </a:p>
        </p:txBody>
      </p:sp>
      <p:pic>
        <p:nvPicPr>
          <p:cNvPr id="4" name="Picture 3">
            <a:extLst>
              <a:ext uri="{FF2B5EF4-FFF2-40B4-BE49-F238E27FC236}">
                <a16:creationId xmlns:a16="http://schemas.microsoft.com/office/drawing/2014/main" id="{A045EF3E-C124-4B8D-8A64-A095233076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6224" y="2125266"/>
            <a:ext cx="2398761" cy="3048350"/>
          </a:xfrm>
          <a:prstGeom prst="rect">
            <a:avLst/>
          </a:prstGeom>
        </p:spPr>
      </p:pic>
      <p:sp>
        <p:nvSpPr>
          <p:cNvPr id="5" name="TextBox 4">
            <a:extLst>
              <a:ext uri="{FF2B5EF4-FFF2-40B4-BE49-F238E27FC236}">
                <a16:creationId xmlns:a16="http://schemas.microsoft.com/office/drawing/2014/main" id="{D6100BF6-ACBE-4114-A00A-CDCF1183FACA}"/>
              </a:ext>
            </a:extLst>
          </p:cNvPr>
          <p:cNvSpPr txBox="1"/>
          <p:nvPr/>
        </p:nvSpPr>
        <p:spPr>
          <a:xfrm>
            <a:off x="919819" y="5173616"/>
            <a:ext cx="1285929" cy="369332"/>
          </a:xfrm>
          <a:prstGeom prst="rect">
            <a:avLst/>
          </a:prstGeom>
          <a:noFill/>
        </p:spPr>
        <p:txBody>
          <a:bodyPr wrap="none" rtlCol="0">
            <a:spAutoFit/>
          </a:bodyPr>
          <a:lstStyle/>
          <a:p>
            <a:r>
              <a:rPr lang="en-US" dirty="0"/>
              <a:t>$6.7 million</a:t>
            </a:r>
          </a:p>
        </p:txBody>
      </p:sp>
      <p:sp>
        <p:nvSpPr>
          <p:cNvPr id="7" name="TextBox 6">
            <a:extLst>
              <a:ext uri="{FF2B5EF4-FFF2-40B4-BE49-F238E27FC236}">
                <a16:creationId xmlns:a16="http://schemas.microsoft.com/office/drawing/2014/main" id="{D69EE462-80D1-4976-A415-47EE0B2E423E}"/>
              </a:ext>
            </a:extLst>
          </p:cNvPr>
          <p:cNvSpPr txBox="1"/>
          <p:nvPr/>
        </p:nvSpPr>
        <p:spPr>
          <a:xfrm>
            <a:off x="3770582" y="5173616"/>
            <a:ext cx="1228221" cy="369332"/>
          </a:xfrm>
          <a:prstGeom prst="rect">
            <a:avLst/>
          </a:prstGeom>
          <a:noFill/>
        </p:spPr>
        <p:txBody>
          <a:bodyPr wrap="none" rtlCol="0">
            <a:spAutoFit/>
          </a:bodyPr>
          <a:lstStyle/>
          <a:p>
            <a:r>
              <a:rPr lang="en-US" dirty="0"/>
              <a:t>$25 million</a:t>
            </a:r>
          </a:p>
        </p:txBody>
      </p:sp>
      <p:sp>
        <p:nvSpPr>
          <p:cNvPr id="8" name="TextBox 7">
            <a:extLst>
              <a:ext uri="{FF2B5EF4-FFF2-40B4-BE49-F238E27FC236}">
                <a16:creationId xmlns:a16="http://schemas.microsoft.com/office/drawing/2014/main" id="{476CDFE0-83FF-4520-9D14-CA464AFD5BEE}"/>
              </a:ext>
            </a:extLst>
          </p:cNvPr>
          <p:cNvSpPr txBox="1"/>
          <p:nvPr/>
        </p:nvSpPr>
        <p:spPr>
          <a:xfrm>
            <a:off x="6762795" y="4182609"/>
            <a:ext cx="1228221" cy="369332"/>
          </a:xfrm>
          <a:prstGeom prst="rect">
            <a:avLst/>
          </a:prstGeom>
          <a:noFill/>
        </p:spPr>
        <p:txBody>
          <a:bodyPr wrap="none" rtlCol="0">
            <a:spAutoFit/>
          </a:bodyPr>
          <a:lstStyle/>
          <a:p>
            <a:r>
              <a:rPr lang="en-US" dirty="0"/>
              <a:t>$18 million</a:t>
            </a:r>
          </a:p>
        </p:txBody>
      </p:sp>
      <p:pic>
        <p:nvPicPr>
          <p:cNvPr id="9" name="Picture 8">
            <a:extLst>
              <a:ext uri="{FF2B5EF4-FFF2-40B4-BE49-F238E27FC236}">
                <a16:creationId xmlns:a16="http://schemas.microsoft.com/office/drawing/2014/main" id="{D7EE1684-968C-4731-BD08-DC90CBE9B5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02808" y="2122279"/>
            <a:ext cx="2342940" cy="3092530"/>
          </a:xfrm>
          <a:prstGeom prst="rect">
            <a:avLst/>
          </a:prstGeom>
        </p:spPr>
      </p:pic>
      <p:pic>
        <p:nvPicPr>
          <p:cNvPr id="10" name="Picture 9">
            <a:extLst>
              <a:ext uri="{FF2B5EF4-FFF2-40B4-BE49-F238E27FC236}">
                <a16:creationId xmlns:a16="http://schemas.microsoft.com/office/drawing/2014/main" id="{45324527-6A2E-4ADC-A29B-EFF643487C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0803" y="2617058"/>
            <a:ext cx="3142432" cy="1623883"/>
          </a:xfrm>
          <a:prstGeom prst="rect">
            <a:avLst/>
          </a:prstGeom>
        </p:spPr>
      </p:pic>
      <p:sp>
        <p:nvSpPr>
          <p:cNvPr id="11" name="Slide Number Placeholder 10">
            <a:extLst>
              <a:ext uri="{FF2B5EF4-FFF2-40B4-BE49-F238E27FC236}">
                <a16:creationId xmlns:a16="http://schemas.microsoft.com/office/drawing/2014/main" id="{CD0F05D0-20E5-41CE-9798-8F094B0417AF}"/>
              </a:ext>
            </a:extLst>
          </p:cNvPr>
          <p:cNvSpPr>
            <a:spLocks noGrp="1"/>
          </p:cNvSpPr>
          <p:nvPr>
            <p:ph type="sldNum" sz="quarter" idx="12"/>
          </p:nvPr>
        </p:nvSpPr>
        <p:spPr/>
        <p:txBody>
          <a:bodyPr/>
          <a:lstStyle/>
          <a:p>
            <a:fld id="{FD5E3DED-46C7-49A2-B32B-956417482C75}" type="slidenum">
              <a:rPr lang="en-US" sz="1050"/>
              <a:t>13</a:t>
            </a:fld>
            <a:endParaRPr lang="en-US" sz="750" dirty="0"/>
          </a:p>
        </p:txBody>
      </p:sp>
    </p:spTree>
    <p:extLst>
      <p:ext uri="{BB962C8B-B14F-4D97-AF65-F5344CB8AC3E}">
        <p14:creationId xmlns:p14="http://schemas.microsoft.com/office/powerpoint/2010/main" val="425261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A52B6-487E-F52E-7414-E459E8A96554}"/>
              </a:ext>
            </a:extLst>
          </p:cNvPr>
          <p:cNvSpPr>
            <a:spLocks noGrp="1"/>
          </p:cNvSpPr>
          <p:nvPr>
            <p:ph type="title"/>
          </p:nvPr>
        </p:nvSpPr>
        <p:spPr/>
        <p:txBody>
          <a:bodyPr>
            <a:normAutofit/>
          </a:bodyPr>
          <a:lstStyle/>
          <a:p>
            <a:r>
              <a:rPr lang="en-US" dirty="0"/>
              <a:t>Environmental Impact Bonds</a:t>
            </a:r>
          </a:p>
        </p:txBody>
      </p:sp>
      <p:sp>
        <p:nvSpPr>
          <p:cNvPr id="3" name="Content Placeholder 2">
            <a:extLst>
              <a:ext uri="{FF2B5EF4-FFF2-40B4-BE49-F238E27FC236}">
                <a16:creationId xmlns:a16="http://schemas.microsoft.com/office/drawing/2014/main" id="{D001FE15-4EEE-80F2-E417-4D018DC6B98A}"/>
              </a:ext>
            </a:extLst>
          </p:cNvPr>
          <p:cNvSpPr>
            <a:spLocks noGrp="1"/>
          </p:cNvSpPr>
          <p:nvPr>
            <p:ph idx="1"/>
          </p:nvPr>
        </p:nvSpPr>
        <p:spPr/>
        <p:txBody>
          <a:bodyPr/>
          <a:lstStyle/>
          <a:p>
            <a:r>
              <a:rPr lang="en-US" dirty="0"/>
              <a:t>Benefits</a:t>
            </a:r>
          </a:p>
          <a:p>
            <a:pPr lvl="1"/>
            <a:r>
              <a:rPr lang="en-US" dirty="0"/>
              <a:t>Provide one financial vehicle for multiple beneficiaries/stakeholders to rally around and serve as an unbiased intermediary</a:t>
            </a:r>
          </a:p>
          <a:p>
            <a:pPr lvl="1"/>
            <a:r>
              <a:rPr lang="en-US" dirty="0"/>
              <a:t>Allow stakeholders and beneficiaries to quickly raise large volumes of up-front capital to realize more immediate environmental benefits</a:t>
            </a:r>
          </a:p>
          <a:p>
            <a:pPr lvl="1"/>
            <a:r>
              <a:rPr lang="en-US" dirty="0"/>
              <a:t>Provide opportunities to aggregate projects and/or funds</a:t>
            </a:r>
          </a:p>
        </p:txBody>
      </p:sp>
      <p:sp>
        <p:nvSpPr>
          <p:cNvPr id="4" name="Slide Number Placeholder 3">
            <a:extLst>
              <a:ext uri="{FF2B5EF4-FFF2-40B4-BE49-F238E27FC236}">
                <a16:creationId xmlns:a16="http://schemas.microsoft.com/office/drawing/2014/main" id="{EED69E55-6920-8B30-7E8C-4DB41D2BDC4C}"/>
              </a:ext>
            </a:extLst>
          </p:cNvPr>
          <p:cNvSpPr>
            <a:spLocks noGrp="1"/>
          </p:cNvSpPr>
          <p:nvPr>
            <p:ph type="sldNum" sz="quarter" idx="12"/>
          </p:nvPr>
        </p:nvSpPr>
        <p:spPr/>
        <p:txBody>
          <a:bodyPr/>
          <a:lstStyle/>
          <a:p>
            <a:fld id="{FCFAA3B7-4689-AA47-B87F-0C0066A450D7}" type="slidenum">
              <a:rPr lang="en-US" smtClean="0"/>
              <a:t>14</a:t>
            </a:fld>
            <a:endParaRPr lang="en-US"/>
          </a:p>
        </p:txBody>
      </p:sp>
    </p:spTree>
    <p:extLst>
      <p:ext uri="{BB962C8B-B14F-4D97-AF65-F5344CB8AC3E}">
        <p14:creationId xmlns:p14="http://schemas.microsoft.com/office/powerpoint/2010/main" val="409225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6F9D-1532-4E3C-9755-6FED8ACD28F3}"/>
              </a:ext>
            </a:extLst>
          </p:cNvPr>
          <p:cNvSpPr>
            <a:spLocks noGrp="1"/>
          </p:cNvSpPr>
          <p:nvPr>
            <p:ph type="title"/>
          </p:nvPr>
        </p:nvSpPr>
        <p:spPr>
          <a:xfrm>
            <a:off x="628650" y="286145"/>
            <a:ext cx="7886700" cy="994172"/>
          </a:xfrm>
        </p:spPr>
        <p:txBody>
          <a:bodyPr/>
          <a:lstStyle/>
          <a:p>
            <a:r>
              <a:rPr lang="en-US" dirty="0"/>
              <a:t>Motivation</a:t>
            </a:r>
          </a:p>
        </p:txBody>
      </p:sp>
      <p:sp>
        <p:nvSpPr>
          <p:cNvPr id="3" name="Content Placeholder 2">
            <a:extLst>
              <a:ext uri="{FF2B5EF4-FFF2-40B4-BE49-F238E27FC236}">
                <a16:creationId xmlns:a16="http://schemas.microsoft.com/office/drawing/2014/main" id="{E7219D38-0672-4FA3-961A-90F2CBDA1BFD}"/>
              </a:ext>
            </a:extLst>
          </p:cNvPr>
          <p:cNvSpPr>
            <a:spLocks noGrp="1"/>
          </p:cNvSpPr>
          <p:nvPr>
            <p:ph idx="1"/>
          </p:nvPr>
        </p:nvSpPr>
        <p:spPr>
          <a:xfrm>
            <a:off x="628650" y="1559718"/>
            <a:ext cx="7886700" cy="2148681"/>
          </a:xfrm>
        </p:spPr>
        <p:txBody>
          <a:bodyPr>
            <a:normAutofit/>
          </a:bodyPr>
          <a:lstStyle/>
          <a:p>
            <a:r>
              <a:rPr lang="en-US" dirty="0"/>
              <a:t>What are the major challenges for widespread acceptance of EIB’s?</a:t>
            </a:r>
          </a:p>
          <a:p>
            <a:pPr marL="685800" lvl="1" indent="-342900">
              <a:buFont typeface="+mj-lt"/>
              <a:buAutoNum type="arabicPeriod"/>
            </a:pPr>
            <a:r>
              <a:rPr lang="en-US" dirty="0"/>
              <a:t>“…accountability of payments…” (Balboa, 2016)</a:t>
            </a:r>
          </a:p>
        </p:txBody>
      </p:sp>
      <p:sp>
        <p:nvSpPr>
          <p:cNvPr id="4" name="Slide Number Placeholder 3">
            <a:extLst>
              <a:ext uri="{FF2B5EF4-FFF2-40B4-BE49-F238E27FC236}">
                <a16:creationId xmlns:a16="http://schemas.microsoft.com/office/drawing/2014/main" id="{7B7EA4C2-2F68-4796-80DE-5202CAACEBD4}"/>
              </a:ext>
            </a:extLst>
          </p:cNvPr>
          <p:cNvSpPr>
            <a:spLocks noGrp="1"/>
          </p:cNvSpPr>
          <p:nvPr>
            <p:ph type="sldNum" sz="quarter" idx="12"/>
          </p:nvPr>
        </p:nvSpPr>
        <p:spPr/>
        <p:txBody>
          <a:bodyPr/>
          <a:lstStyle/>
          <a:p>
            <a:fld id="{FD5E3DED-46C7-49A2-B32B-956417482C75}" type="slidenum">
              <a:rPr lang="en-US" smtClean="0"/>
              <a:t>15</a:t>
            </a:fld>
            <a:endParaRPr lang="en-US"/>
          </a:p>
        </p:txBody>
      </p:sp>
    </p:spTree>
    <p:extLst>
      <p:ext uri="{BB962C8B-B14F-4D97-AF65-F5344CB8AC3E}">
        <p14:creationId xmlns:p14="http://schemas.microsoft.com/office/powerpoint/2010/main" val="2231601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6F9D-1532-4E3C-9755-6FED8ACD28F3}"/>
              </a:ext>
            </a:extLst>
          </p:cNvPr>
          <p:cNvSpPr>
            <a:spLocks noGrp="1"/>
          </p:cNvSpPr>
          <p:nvPr>
            <p:ph type="title"/>
          </p:nvPr>
        </p:nvSpPr>
        <p:spPr>
          <a:xfrm>
            <a:off x="628650" y="286145"/>
            <a:ext cx="7886700" cy="994172"/>
          </a:xfrm>
        </p:spPr>
        <p:txBody>
          <a:bodyPr/>
          <a:lstStyle/>
          <a:p>
            <a:r>
              <a:rPr lang="en-US" dirty="0"/>
              <a:t>Motivation</a:t>
            </a:r>
          </a:p>
        </p:txBody>
      </p:sp>
      <p:sp>
        <p:nvSpPr>
          <p:cNvPr id="3" name="Content Placeholder 2">
            <a:extLst>
              <a:ext uri="{FF2B5EF4-FFF2-40B4-BE49-F238E27FC236}">
                <a16:creationId xmlns:a16="http://schemas.microsoft.com/office/drawing/2014/main" id="{E7219D38-0672-4FA3-961A-90F2CBDA1BFD}"/>
              </a:ext>
            </a:extLst>
          </p:cNvPr>
          <p:cNvSpPr>
            <a:spLocks noGrp="1"/>
          </p:cNvSpPr>
          <p:nvPr>
            <p:ph idx="1"/>
          </p:nvPr>
        </p:nvSpPr>
        <p:spPr>
          <a:xfrm>
            <a:off x="628650" y="1541859"/>
            <a:ext cx="7886700" cy="3240882"/>
          </a:xfrm>
        </p:spPr>
        <p:txBody>
          <a:bodyPr>
            <a:normAutofit/>
          </a:bodyPr>
          <a:lstStyle/>
          <a:p>
            <a:r>
              <a:rPr lang="en-US" dirty="0"/>
              <a:t>What are the major challenges for widespread acceptance of EIB’s?</a:t>
            </a:r>
          </a:p>
          <a:p>
            <a:pPr marL="685800" lvl="1" indent="-342900">
              <a:buFont typeface="+mj-lt"/>
              <a:buAutoNum type="arabicPeriod"/>
            </a:pPr>
            <a:r>
              <a:rPr lang="en-US" dirty="0"/>
              <a:t>“…accountability of payments…” (Balboa, 2016)</a:t>
            </a:r>
          </a:p>
          <a:p>
            <a:pPr marL="685800" lvl="1" indent="-342900">
              <a:buFont typeface="+mj-lt"/>
              <a:buAutoNum type="arabicPeriod"/>
            </a:pPr>
            <a:r>
              <a:rPr lang="en-US" dirty="0"/>
              <a:t>… “establishing direct links between an intervention and outcome (Jackson, 2013), and </a:t>
            </a:r>
          </a:p>
        </p:txBody>
      </p:sp>
      <p:sp>
        <p:nvSpPr>
          <p:cNvPr id="4" name="Slide Number Placeholder 3">
            <a:extLst>
              <a:ext uri="{FF2B5EF4-FFF2-40B4-BE49-F238E27FC236}">
                <a16:creationId xmlns:a16="http://schemas.microsoft.com/office/drawing/2014/main" id="{7B7EA4C2-2F68-4796-80DE-5202CAACEBD4}"/>
              </a:ext>
            </a:extLst>
          </p:cNvPr>
          <p:cNvSpPr>
            <a:spLocks noGrp="1"/>
          </p:cNvSpPr>
          <p:nvPr>
            <p:ph type="sldNum" sz="quarter" idx="12"/>
          </p:nvPr>
        </p:nvSpPr>
        <p:spPr/>
        <p:txBody>
          <a:bodyPr/>
          <a:lstStyle/>
          <a:p>
            <a:fld id="{FD5E3DED-46C7-49A2-B32B-956417482C75}" type="slidenum">
              <a:rPr lang="en-US" smtClean="0"/>
              <a:t>16</a:t>
            </a:fld>
            <a:endParaRPr lang="en-US"/>
          </a:p>
        </p:txBody>
      </p:sp>
    </p:spTree>
    <p:extLst>
      <p:ext uri="{BB962C8B-B14F-4D97-AF65-F5344CB8AC3E}">
        <p14:creationId xmlns:p14="http://schemas.microsoft.com/office/powerpoint/2010/main" val="3063608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6F9D-1532-4E3C-9755-6FED8ACD28F3}"/>
              </a:ext>
            </a:extLst>
          </p:cNvPr>
          <p:cNvSpPr>
            <a:spLocks noGrp="1"/>
          </p:cNvSpPr>
          <p:nvPr>
            <p:ph type="title"/>
          </p:nvPr>
        </p:nvSpPr>
        <p:spPr>
          <a:xfrm>
            <a:off x="628650" y="286145"/>
            <a:ext cx="7886700" cy="994172"/>
          </a:xfrm>
        </p:spPr>
        <p:txBody>
          <a:bodyPr/>
          <a:lstStyle/>
          <a:p>
            <a:r>
              <a:rPr lang="en-US" dirty="0"/>
              <a:t>Motivation</a:t>
            </a:r>
          </a:p>
        </p:txBody>
      </p:sp>
      <p:sp>
        <p:nvSpPr>
          <p:cNvPr id="3" name="Content Placeholder 2">
            <a:extLst>
              <a:ext uri="{FF2B5EF4-FFF2-40B4-BE49-F238E27FC236}">
                <a16:creationId xmlns:a16="http://schemas.microsoft.com/office/drawing/2014/main" id="{E7219D38-0672-4FA3-961A-90F2CBDA1BFD}"/>
              </a:ext>
            </a:extLst>
          </p:cNvPr>
          <p:cNvSpPr>
            <a:spLocks noGrp="1"/>
          </p:cNvSpPr>
          <p:nvPr>
            <p:ph idx="1"/>
          </p:nvPr>
        </p:nvSpPr>
        <p:spPr>
          <a:xfrm>
            <a:off x="628650" y="1559718"/>
            <a:ext cx="7886700" cy="3952082"/>
          </a:xfrm>
        </p:spPr>
        <p:txBody>
          <a:bodyPr>
            <a:normAutofit/>
          </a:bodyPr>
          <a:lstStyle/>
          <a:p>
            <a:r>
              <a:rPr lang="en-US" dirty="0"/>
              <a:t>What are the major challenges for widespread acceptance of EIB’s?</a:t>
            </a:r>
          </a:p>
          <a:p>
            <a:pPr marL="685800" lvl="1" indent="-342900">
              <a:buFont typeface="+mj-lt"/>
              <a:buAutoNum type="arabicPeriod"/>
            </a:pPr>
            <a:r>
              <a:rPr lang="en-US" dirty="0"/>
              <a:t>“…accountability of payments…” (Balboa, 2016)</a:t>
            </a:r>
          </a:p>
          <a:p>
            <a:pPr marL="685800" lvl="1" indent="-342900">
              <a:buFont typeface="+mj-lt"/>
              <a:buAutoNum type="arabicPeriod"/>
            </a:pPr>
            <a:r>
              <a:rPr lang="en-US" dirty="0"/>
              <a:t>… “establishing direct links between an intervention and outcome (Jackson, 2013), and </a:t>
            </a:r>
          </a:p>
          <a:p>
            <a:pPr marL="685800" lvl="1" indent="-342900">
              <a:buFont typeface="+mj-lt"/>
              <a:buAutoNum type="arabicPeriod"/>
            </a:pPr>
            <a:r>
              <a:rPr lang="en-US" dirty="0"/>
              <a:t>rigorously connecting the risk and associated return with each EIB” (</a:t>
            </a:r>
            <a:r>
              <a:rPr lang="en-US" dirty="0" err="1"/>
              <a:t>Brandsetter</a:t>
            </a:r>
            <a:r>
              <a:rPr lang="en-US" dirty="0"/>
              <a:t> and Lehner, 2015). </a:t>
            </a:r>
          </a:p>
        </p:txBody>
      </p:sp>
      <p:sp>
        <p:nvSpPr>
          <p:cNvPr id="4" name="Slide Number Placeholder 3">
            <a:extLst>
              <a:ext uri="{FF2B5EF4-FFF2-40B4-BE49-F238E27FC236}">
                <a16:creationId xmlns:a16="http://schemas.microsoft.com/office/drawing/2014/main" id="{7B7EA4C2-2F68-4796-80DE-5202CAACEBD4}"/>
              </a:ext>
            </a:extLst>
          </p:cNvPr>
          <p:cNvSpPr>
            <a:spLocks noGrp="1"/>
          </p:cNvSpPr>
          <p:nvPr>
            <p:ph type="sldNum" sz="quarter" idx="12"/>
          </p:nvPr>
        </p:nvSpPr>
        <p:spPr/>
        <p:txBody>
          <a:bodyPr/>
          <a:lstStyle/>
          <a:p>
            <a:fld id="{FD5E3DED-46C7-49A2-B32B-956417482C75}" type="slidenum">
              <a:rPr lang="en-US" smtClean="0"/>
              <a:t>17</a:t>
            </a:fld>
            <a:endParaRPr lang="en-US"/>
          </a:p>
        </p:txBody>
      </p:sp>
    </p:spTree>
    <p:extLst>
      <p:ext uri="{BB962C8B-B14F-4D97-AF65-F5344CB8AC3E}">
        <p14:creationId xmlns:p14="http://schemas.microsoft.com/office/powerpoint/2010/main" val="302097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6F9D-1532-4E3C-9755-6FED8ACD28F3}"/>
              </a:ext>
            </a:extLst>
          </p:cNvPr>
          <p:cNvSpPr>
            <a:spLocks noGrp="1"/>
          </p:cNvSpPr>
          <p:nvPr>
            <p:ph type="title"/>
          </p:nvPr>
        </p:nvSpPr>
        <p:spPr>
          <a:xfrm>
            <a:off x="628650" y="286145"/>
            <a:ext cx="7886700" cy="994172"/>
          </a:xfrm>
        </p:spPr>
        <p:txBody>
          <a:bodyPr/>
          <a:lstStyle/>
          <a:p>
            <a:r>
              <a:rPr lang="en-US" dirty="0"/>
              <a:t>Motivation</a:t>
            </a:r>
          </a:p>
        </p:txBody>
      </p:sp>
      <p:sp>
        <p:nvSpPr>
          <p:cNvPr id="3" name="Content Placeholder 2">
            <a:extLst>
              <a:ext uri="{FF2B5EF4-FFF2-40B4-BE49-F238E27FC236}">
                <a16:creationId xmlns:a16="http://schemas.microsoft.com/office/drawing/2014/main" id="{E7219D38-0672-4FA3-961A-90F2CBDA1BFD}"/>
              </a:ext>
            </a:extLst>
          </p:cNvPr>
          <p:cNvSpPr>
            <a:spLocks noGrp="1"/>
          </p:cNvSpPr>
          <p:nvPr>
            <p:ph idx="1"/>
          </p:nvPr>
        </p:nvSpPr>
        <p:spPr>
          <a:xfrm>
            <a:off x="628650" y="1559718"/>
            <a:ext cx="7886700" cy="3952082"/>
          </a:xfrm>
        </p:spPr>
        <p:txBody>
          <a:bodyPr>
            <a:normAutofit/>
          </a:bodyPr>
          <a:lstStyle/>
          <a:p>
            <a:r>
              <a:rPr lang="en-US" dirty="0"/>
              <a:t>What are the major challenges for widespread acceptance of EIB’s?</a:t>
            </a:r>
          </a:p>
          <a:p>
            <a:pPr marL="685800" lvl="1" indent="-342900">
              <a:buFont typeface="+mj-lt"/>
              <a:buAutoNum type="arabicPeriod"/>
            </a:pPr>
            <a:r>
              <a:rPr lang="en-US" dirty="0"/>
              <a:t>“…accountability of payments…” (Balboa, 2016)</a:t>
            </a:r>
          </a:p>
          <a:p>
            <a:pPr marL="685800" lvl="1" indent="-342900">
              <a:buFont typeface="+mj-lt"/>
              <a:buAutoNum type="arabicPeriod"/>
            </a:pPr>
            <a:r>
              <a:rPr lang="en-US" dirty="0"/>
              <a:t>… “establishing direct links between an intervention and outcome (Jackson, 2013), and </a:t>
            </a:r>
          </a:p>
          <a:p>
            <a:pPr marL="685800" lvl="1" indent="-342900">
              <a:buFont typeface="+mj-lt"/>
              <a:buAutoNum type="arabicPeriod"/>
            </a:pPr>
            <a:r>
              <a:rPr lang="en-US" dirty="0"/>
              <a:t>rigorously connecting the risk and associated return with each EIB” (</a:t>
            </a:r>
            <a:r>
              <a:rPr lang="en-US" dirty="0" err="1"/>
              <a:t>Brandsetter</a:t>
            </a:r>
            <a:r>
              <a:rPr lang="en-US" dirty="0"/>
              <a:t> and Lehner, 2015). </a:t>
            </a:r>
          </a:p>
        </p:txBody>
      </p:sp>
      <p:sp>
        <p:nvSpPr>
          <p:cNvPr id="4" name="Slide Number Placeholder 3">
            <a:extLst>
              <a:ext uri="{FF2B5EF4-FFF2-40B4-BE49-F238E27FC236}">
                <a16:creationId xmlns:a16="http://schemas.microsoft.com/office/drawing/2014/main" id="{7B7EA4C2-2F68-4796-80DE-5202CAACEBD4}"/>
              </a:ext>
            </a:extLst>
          </p:cNvPr>
          <p:cNvSpPr>
            <a:spLocks noGrp="1"/>
          </p:cNvSpPr>
          <p:nvPr>
            <p:ph type="sldNum" sz="quarter" idx="12"/>
          </p:nvPr>
        </p:nvSpPr>
        <p:spPr/>
        <p:txBody>
          <a:bodyPr/>
          <a:lstStyle/>
          <a:p>
            <a:fld id="{FD5E3DED-46C7-49A2-B32B-956417482C75}" type="slidenum">
              <a:rPr lang="en-US" smtClean="0"/>
              <a:t>18</a:t>
            </a:fld>
            <a:endParaRPr lang="en-US"/>
          </a:p>
        </p:txBody>
      </p:sp>
      <p:sp>
        <p:nvSpPr>
          <p:cNvPr id="6" name="TextBox 5">
            <a:extLst>
              <a:ext uri="{FF2B5EF4-FFF2-40B4-BE49-F238E27FC236}">
                <a16:creationId xmlns:a16="http://schemas.microsoft.com/office/drawing/2014/main" id="{99C0A725-3EF3-988C-FF23-71CEFF29AAC9}"/>
              </a:ext>
            </a:extLst>
          </p:cNvPr>
          <p:cNvSpPr txBox="1"/>
          <p:nvPr/>
        </p:nvSpPr>
        <p:spPr>
          <a:xfrm>
            <a:off x="355059" y="3025301"/>
            <a:ext cx="8433881" cy="1446550"/>
          </a:xfrm>
          <a:prstGeom prst="rect">
            <a:avLst/>
          </a:prstGeom>
          <a:solidFill>
            <a:schemeClr val="bg1">
              <a:lumMod val="85000"/>
            </a:schemeClr>
          </a:solidFill>
        </p:spPr>
        <p:txBody>
          <a:bodyPr wrap="square">
            <a:spAutoFit/>
          </a:bodyPr>
          <a:lstStyle/>
          <a:p>
            <a:pPr marR="0" lvl="0" algn="ctr" defTabSz="457200" rtl="0" eaLnBrk="1" fontAlgn="auto" latinLnBrk="0" hangingPunct="1">
              <a:lnSpc>
                <a:spcPct val="100000"/>
              </a:lnSpc>
              <a:spcBef>
                <a:spcPct val="20000"/>
              </a:spcBef>
              <a:spcAft>
                <a:spcPts val="0"/>
              </a:spcAft>
              <a:buClrTx/>
              <a:buSzTx/>
              <a:tabLst/>
              <a:defRPr/>
            </a:pPr>
            <a:r>
              <a:rPr kumimoji="0" lang="en-US" sz="2200" b="0" i="0" u="none" strike="noStrike" kern="1200" cap="none" spc="0" normalizeH="0" baseline="0" noProof="0" dirty="0">
                <a:ln>
                  <a:noFill/>
                </a:ln>
                <a:solidFill>
                  <a:srgbClr val="350D68"/>
                </a:solidFill>
                <a:effectLst/>
                <a:uLnTx/>
                <a:uFillTx/>
                <a:latin typeface="Calibri"/>
                <a:ea typeface="+mn-ea"/>
                <a:cs typeface="+mn-cs"/>
              </a:rPr>
              <a:t>Monte Carlo modeling has a long and established history in environmental and financial modeling (Korn et al., 2010; </a:t>
            </a:r>
            <a:r>
              <a:rPr kumimoji="0" lang="en-US" sz="2200" b="0" i="0" u="none" strike="noStrike" kern="1200" cap="none" spc="0" normalizeH="0" baseline="0" noProof="0" dirty="0" err="1">
                <a:ln>
                  <a:noFill/>
                </a:ln>
                <a:solidFill>
                  <a:srgbClr val="350D68"/>
                </a:solidFill>
                <a:effectLst/>
                <a:uLnTx/>
                <a:uFillTx/>
                <a:latin typeface="Calibri"/>
                <a:ea typeface="+mn-ea"/>
                <a:cs typeface="+mn-cs"/>
              </a:rPr>
              <a:t>Glasserman</a:t>
            </a:r>
            <a:r>
              <a:rPr kumimoji="0" lang="en-US" sz="2200" b="0" i="0" u="none" strike="noStrike" kern="1200" cap="none" spc="0" normalizeH="0" baseline="0" noProof="0" dirty="0">
                <a:ln>
                  <a:noFill/>
                </a:ln>
                <a:solidFill>
                  <a:srgbClr val="350D68"/>
                </a:solidFill>
                <a:effectLst/>
                <a:uLnTx/>
                <a:uFillTx/>
                <a:latin typeface="Calibri"/>
                <a:ea typeface="+mn-ea"/>
                <a:cs typeface="+mn-cs"/>
              </a:rPr>
              <a:t>, 2013), but, relatively few, if any studies have coupled Monte Carlo environmental and financial models to develop an EIB.</a:t>
            </a:r>
          </a:p>
        </p:txBody>
      </p:sp>
    </p:spTree>
    <p:extLst>
      <p:ext uri="{BB962C8B-B14F-4D97-AF65-F5344CB8AC3E}">
        <p14:creationId xmlns:p14="http://schemas.microsoft.com/office/powerpoint/2010/main" val="3158219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6F9D-1532-4E3C-9755-6FED8ACD28F3}"/>
              </a:ext>
            </a:extLst>
          </p:cNvPr>
          <p:cNvSpPr>
            <a:spLocks noGrp="1"/>
          </p:cNvSpPr>
          <p:nvPr>
            <p:ph type="title"/>
          </p:nvPr>
        </p:nvSpPr>
        <p:spPr>
          <a:xfrm>
            <a:off x="628650" y="286145"/>
            <a:ext cx="7886700" cy="994172"/>
          </a:xfrm>
        </p:spPr>
        <p:txBody>
          <a:bodyPr/>
          <a:lstStyle/>
          <a:p>
            <a:r>
              <a:rPr lang="en-US" dirty="0"/>
              <a:t>Motivation</a:t>
            </a:r>
          </a:p>
        </p:txBody>
      </p:sp>
      <p:sp>
        <p:nvSpPr>
          <p:cNvPr id="3" name="Content Placeholder 2">
            <a:extLst>
              <a:ext uri="{FF2B5EF4-FFF2-40B4-BE49-F238E27FC236}">
                <a16:creationId xmlns:a16="http://schemas.microsoft.com/office/drawing/2014/main" id="{E7219D38-0672-4FA3-961A-90F2CBDA1BFD}"/>
              </a:ext>
            </a:extLst>
          </p:cNvPr>
          <p:cNvSpPr>
            <a:spLocks noGrp="1"/>
          </p:cNvSpPr>
          <p:nvPr>
            <p:ph idx="1"/>
          </p:nvPr>
        </p:nvSpPr>
        <p:spPr>
          <a:xfrm>
            <a:off x="628650" y="1559718"/>
            <a:ext cx="7886700" cy="3952082"/>
          </a:xfrm>
        </p:spPr>
        <p:txBody>
          <a:bodyPr>
            <a:normAutofit/>
          </a:bodyPr>
          <a:lstStyle/>
          <a:p>
            <a:r>
              <a:rPr lang="en-US" dirty="0"/>
              <a:t>What are the major challenges for widespread acceptance of EIB’s?</a:t>
            </a:r>
          </a:p>
          <a:p>
            <a:pPr marL="685800" lvl="1" indent="-342900">
              <a:buFont typeface="+mj-lt"/>
              <a:buAutoNum type="arabicPeriod"/>
            </a:pPr>
            <a:r>
              <a:rPr lang="en-US" dirty="0"/>
              <a:t>“…accountability of payments…” (Balboa, 2016)</a:t>
            </a:r>
          </a:p>
          <a:p>
            <a:pPr marL="685800" lvl="1" indent="-342900">
              <a:buFont typeface="+mj-lt"/>
              <a:buAutoNum type="arabicPeriod"/>
            </a:pPr>
            <a:r>
              <a:rPr lang="en-US" dirty="0"/>
              <a:t>… “establishing direct links between an intervention and outcome (Jackson, 2013), and </a:t>
            </a:r>
          </a:p>
          <a:p>
            <a:pPr marL="685800" lvl="1" indent="-342900">
              <a:buFont typeface="+mj-lt"/>
              <a:buAutoNum type="arabicPeriod"/>
            </a:pPr>
            <a:r>
              <a:rPr lang="en-US" dirty="0"/>
              <a:t>rigorously connecting the risk and associated return with each EIB” (</a:t>
            </a:r>
            <a:r>
              <a:rPr lang="en-US" dirty="0" err="1"/>
              <a:t>Brandsetter</a:t>
            </a:r>
            <a:r>
              <a:rPr lang="en-US" dirty="0"/>
              <a:t> and Lehner, 2015). </a:t>
            </a:r>
          </a:p>
        </p:txBody>
      </p:sp>
      <p:sp>
        <p:nvSpPr>
          <p:cNvPr id="4" name="Slide Number Placeholder 3">
            <a:extLst>
              <a:ext uri="{FF2B5EF4-FFF2-40B4-BE49-F238E27FC236}">
                <a16:creationId xmlns:a16="http://schemas.microsoft.com/office/drawing/2014/main" id="{7B7EA4C2-2F68-4796-80DE-5202CAACEBD4}"/>
              </a:ext>
            </a:extLst>
          </p:cNvPr>
          <p:cNvSpPr>
            <a:spLocks noGrp="1"/>
          </p:cNvSpPr>
          <p:nvPr>
            <p:ph type="sldNum" sz="quarter" idx="12"/>
          </p:nvPr>
        </p:nvSpPr>
        <p:spPr/>
        <p:txBody>
          <a:bodyPr/>
          <a:lstStyle/>
          <a:p>
            <a:fld id="{FD5E3DED-46C7-49A2-B32B-956417482C75}" type="slidenum">
              <a:rPr lang="en-US" smtClean="0"/>
              <a:t>19</a:t>
            </a:fld>
            <a:endParaRPr lang="en-US"/>
          </a:p>
        </p:txBody>
      </p:sp>
      <p:sp>
        <p:nvSpPr>
          <p:cNvPr id="6" name="TextBox 5">
            <a:extLst>
              <a:ext uri="{FF2B5EF4-FFF2-40B4-BE49-F238E27FC236}">
                <a16:creationId xmlns:a16="http://schemas.microsoft.com/office/drawing/2014/main" id="{99C0A725-3EF3-988C-FF23-71CEFF29AAC9}"/>
              </a:ext>
            </a:extLst>
          </p:cNvPr>
          <p:cNvSpPr txBox="1"/>
          <p:nvPr/>
        </p:nvSpPr>
        <p:spPr>
          <a:xfrm>
            <a:off x="355059" y="3025301"/>
            <a:ext cx="8433881" cy="1446550"/>
          </a:xfrm>
          <a:prstGeom prst="rect">
            <a:avLst/>
          </a:prstGeom>
          <a:solidFill>
            <a:schemeClr val="bg1">
              <a:lumMod val="85000"/>
            </a:schemeClr>
          </a:solidFill>
        </p:spPr>
        <p:txBody>
          <a:bodyPr wrap="square">
            <a:spAutoFit/>
          </a:bodyPr>
          <a:lstStyle/>
          <a:p>
            <a:pPr marR="0" lvl="0" algn="ctr" defTabSz="457200" rtl="0" eaLnBrk="1" fontAlgn="auto" latinLnBrk="0" hangingPunct="1">
              <a:lnSpc>
                <a:spcPct val="100000"/>
              </a:lnSpc>
              <a:spcBef>
                <a:spcPct val="20000"/>
              </a:spcBef>
              <a:spcAft>
                <a:spcPts val="0"/>
              </a:spcAft>
              <a:buClrTx/>
              <a:buSzTx/>
              <a:tabLst/>
              <a:defRPr/>
            </a:pPr>
            <a:r>
              <a:rPr kumimoji="0" lang="en-US" sz="2200" b="0" i="0" u="none" strike="noStrike" kern="1200" cap="none" spc="0" normalizeH="0" baseline="0" noProof="0" dirty="0">
                <a:ln>
                  <a:noFill/>
                </a:ln>
                <a:solidFill>
                  <a:srgbClr val="350D68"/>
                </a:solidFill>
                <a:effectLst/>
                <a:uLnTx/>
                <a:uFillTx/>
                <a:latin typeface="Calibri"/>
                <a:ea typeface="+mn-ea"/>
                <a:cs typeface="+mn-cs"/>
              </a:rPr>
              <a:t>Monte Carlo modeling has a long and established history in environmental and financial modeling (Korn et al., 2010; </a:t>
            </a:r>
            <a:r>
              <a:rPr kumimoji="0" lang="en-US" sz="2200" b="0" i="0" u="none" strike="noStrike" kern="1200" cap="none" spc="0" normalizeH="0" baseline="0" noProof="0" dirty="0" err="1">
                <a:ln>
                  <a:noFill/>
                </a:ln>
                <a:solidFill>
                  <a:srgbClr val="350D68"/>
                </a:solidFill>
                <a:effectLst/>
                <a:uLnTx/>
                <a:uFillTx/>
                <a:latin typeface="Calibri"/>
                <a:ea typeface="+mn-ea"/>
                <a:cs typeface="+mn-cs"/>
              </a:rPr>
              <a:t>Glasserman</a:t>
            </a:r>
            <a:r>
              <a:rPr kumimoji="0" lang="en-US" sz="2200" b="0" i="0" u="none" strike="noStrike" kern="1200" cap="none" spc="0" normalizeH="0" baseline="0" noProof="0" dirty="0">
                <a:ln>
                  <a:noFill/>
                </a:ln>
                <a:solidFill>
                  <a:srgbClr val="350D68"/>
                </a:solidFill>
                <a:effectLst/>
                <a:uLnTx/>
                <a:uFillTx/>
                <a:latin typeface="Calibri"/>
                <a:ea typeface="+mn-ea"/>
                <a:cs typeface="+mn-cs"/>
              </a:rPr>
              <a:t>, 2013), but, relatively few, if any studies have coupled Monte Carlo environmental and financial models to develop an EIB.</a:t>
            </a:r>
          </a:p>
        </p:txBody>
      </p:sp>
      <p:pic>
        <p:nvPicPr>
          <p:cNvPr id="5" name="Picture 4" descr="A qr code on a white background&#10;&#10;Description automatically generated">
            <a:extLst>
              <a:ext uri="{FF2B5EF4-FFF2-40B4-BE49-F238E27FC236}">
                <a16:creationId xmlns:a16="http://schemas.microsoft.com/office/drawing/2014/main" id="{A58B2EBF-36ED-8A0F-960C-4561E3FF69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7064" y="4497938"/>
            <a:ext cx="2138773" cy="2138773"/>
          </a:xfrm>
          <a:prstGeom prst="rect">
            <a:avLst/>
          </a:prstGeom>
        </p:spPr>
      </p:pic>
      <p:pic>
        <p:nvPicPr>
          <p:cNvPr id="7" name="Picture 6">
            <a:extLst>
              <a:ext uri="{FF2B5EF4-FFF2-40B4-BE49-F238E27FC236}">
                <a16:creationId xmlns:a16="http://schemas.microsoft.com/office/drawing/2014/main" id="{62997321-4CCF-793D-53BA-7CCFA20DCE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6901" y="4652783"/>
            <a:ext cx="5997460" cy="1577477"/>
          </a:xfrm>
          <a:prstGeom prst="rect">
            <a:avLst/>
          </a:prstGeom>
        </p:spPr>
      </p:pic>
    </p:spTree>
    <p:extLst>
      <p:ext uri="{BB962C8B-B14F-4D97-AF65-F5344CB8AC3E}">
        <p14:creationId xmlns:p14="http://schemas.microsoft.com/office/powerpoint/2010/main" val="2990570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EF13E3-F2C4-58C9-AD7F-8F6CC1D055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6693" y="801739"/>
            <a:ext cx="7009541" cy="5396278"/>
          </a:xfrm>
          <a:prstGeom prst="rect">
            <a:avLst/>
          </a:prstGeom>
        </p:spPr>
      </p:pic>
      <p:sp>
        <p:nvSpPr>
          <p:cNvPr id="2" name="Title 1">
            <a:extLst>
              <a:ext uri="{FF2B5EF4-FFF2-40B4-BE49-F238E27FC236}">
                <a16:creationId xmlns:a16="http://schemas.microsoft.com/office/drawing/2014/main" id="{8B3B9DCB-0968-B8EF-73CA-CCD42ADD9C36}"/>
              </a:ext>
            </a:extLst>
          </p:cNvPr>
          <p:cNvSpPr>
            <a:spLocks noGrp="1"/>
          </p:cNvSpPr>
          <p:nvPr>
            <p:ph type="title"/>
          </p:nvPr>
        </p:nvSpPr>
        <p:spPr>
          <a:xfrm>
            <a:off x="132080" y="0"/>
            <a:ext cx="8879840" cy="1143000"/>
          </a:xfrm>
        </p:spPr>
        <p:txBody>
          <a:bodyPr anchor="ctr">
            <a:normAutofit/>
          </a:bodyPr>
          <a:lstStyle/>
          <a:p>
            <a:pPr>
              <a:lnSpc>
                <a:spcPct val="90000"/>
              </a:lnSpc>
            </a:pPr>
            <a:r>
              <a:rPr lang="en-US" sz="3700" dirty="0"/>
              <a:t>Tijuana National Estuarine Research Reserve</a:t>
            </a:r>
          </a:p>
        </p:txBody>
      </p:sp>
      <p:sp>
        <p:nvSpPr>
          <p:cNvPr id="4" name="Slide Number Placeholder 3">
            <a:extLst>
              <a:ext uri="{FF2B5EF4-FFF2-40B4-BE49-F238E27FC236}">
                <a16:creationId xmlns:a16="http://schemas.microsoft.com/office/drawing/2014/main" id="{47846B49-41F6-FC22-8157-F64D99D6239C}"/>
              </a:ext>
            </a:extLst>
          </p:cNvPr>
          <p:cNvSpPr>
            <a:spLocks noGrp="1"/>
          </p:cNvSpPr>
          <p:nvPr>
            <p:ph type="sldNum" sz="quarter" idx="12"/>
          </p:nvPr>
        </p:nvSpPr>
        <p:spPr>
          <a:xfrm>
            <a:off x="6463862" y="6356350"/>
            <a:ext cx="1112344" cy="365125"/>
          </a:xfrm>
        </p:spPr>
        <p:txBody>
          <a:bodyPr anchor="ctr">
            <a:normAutofit/>
          </a:bodyPr>
          <a:lstStyle/>
          <a:p>
            <a:pPr>
              <a:spcAft>
                <a:spcPts val="600"/>
              </a:spcAft>
            </a:pPr>
            <a:fld id="{FCFAA3B7-4689-AA47-B87F-0C0066A450D7}" type="slidenum">
              <a:rPr lang="en-US" smtClean="0"/>
              <a:pPr>
                <a:spcAft>
                  <a:spcPts val="600"/>
                </a:spcAft>
              </a:pPr>
              <a:t>2</a:t>
            </a:fld>
            <a:endParaRPr lang="en-US"/>
          </a:p>
        </p:txBody>
      </p:sp>
      <p:pic>
        <p:nvPicPr>
          <p:cNvPr id="14" name="Picture 13">
            <a:extLst>
              <a:ext uri="{FF2B5EF4-FFF2-40B4-BE49-F238E27FC236}">
                <a16:creationId xmlns:a16="http://schemas.microsoft.com/office/drawing/2014/main" id="{07891733-21F1-AE3C-26C8-46F3549324D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45445" y="857328"/>
            <a:ext cx="2062480" cy="2011680"/>
          </a:xfrm>
          <a:prstGeom prst="rect">
            <a:avLst/>
          </a:prstGeom>
        </p:spPr>
      </p:pic>
      <p:pic>
        <p:nvPicPr>
          <p:cNvPr id="1026" name="Picture 2">
            <a:extLst>
              <a:ext uri="{FF2B5EF4-FFF2-40B4-BE49-F238E27FC236}">
                <a16:creationId xmlns:a16="http://schemas.microsoft.com/office/drawing/2014/main" id="{78D412F4-8A69-BF80-18FA-071054D6B11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8519" y="857328"/>
            <a:ext cx="2548367" cy="1654227"/>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1916C129-A7F1-7797-D712-A71AC762EB58}"/>
              </a:ext>
            </a:extLst>
          </p:cNvPr>
          <p:cNvPicPr>
            <a:picLocks noGrp="1" noChangeAspect="1"/>
          </p:cNvPicPr>
          <p:nvPr>
            <p:ph sz="half" idx="1"/>
          </p:nvPr>
        </p:nvPicPr>
        <p:blipFill>
          <a:blip r:embed="rId6" cstate="email">
            <a:extLst>
              <a:ext uri="{28A0092B-C50C-407E-A947-70E740481C1C}">
                <a14:useLocalDpi xmlns:a14="http://schemas.microsoft.com/office/drawing/2010/main"/>
              </a:ext>
            </a:extLst>
          </a:blip>
          <a:stretch>
            <a:fillRect/>
          </a:stretch>
        </p:blipFill>
        <p:spPr>
          <a:xfrm>
            <a:off x="1512702" y="2669888"/>
            <a:ext cx="1751958" cy="1169033"/>
          </a:xfrm>
          <a:prstGeom prst="rect">
            <a:avLst/>
          </a:prstGeom>
        </p:spPr>
      </p:pic>
      <p:sp>
        <p:nvSpPr>
          <p:cNvPr id="15" name="TextBox 14">
            <a:extLst>
              <a:ext uri="{FF2B5EF4-FFF2-40B4-BE49-F238E27FC236}">
                <a16:creationId xmlns:a16="http://schemas.microsoft.com/office/drawing/2014/main" id="{2E921F1B-8986-73F2-0B77-5C5568C78221}"/>
              </a:ext>
            </a:extLst>
          </p:cNvPr>
          <p:cNvSpPr txBox="1"/>
          <p:nvPr/>
        </p:nvSpPr>
        <p:spPr>
          <a:xfrm>
            <a:off x="-1" y="6356350"/>
            <a:ext cx="7282927" cy="369332"/>
          </a:xfrm>
          <a:prstGeom prst="rect">
            <a:avLst/>
          </a:prstGeom>
          <a:noFill/>
        </p:spPr>
        <p:txBody>
          <a:bodyPr wrap="square" rtlCol="0">
            <a:spAutoFit/>
          </a:bodyPr>
          <a:lstStyle/>
          <a:p>
            <a:r>
              <a:rPr lang="en-US" dirty="0">
                <a:solidFill>
                  <a:schemeClr val="bg1"/>
                </a:solidFill>
              </a:rPr>
              <a:t>Photos: Visit Imperial Beach/H Joseph F | Map: TNNER</a:t>
            </a:r>
          </a:p>
        </p:txBody>
      </p:sp>
      <p:sp>
        <p:nvSpPr>
          <p:cNvPr id="3" name="Rectangle 2">
            <a:extLst>
              <a:ext uri="{FF2B5EF4-FFF2-40B4-BE49-F238E27FC236}">
                <a16:creationId xmlns:a16="http://schemas.microsoft.com/office/drawing/2014/main" id="{0FBC5BC1-91EE-B27C-6805-714A2F46C5FA}"/>
              </a:ext>
            </a:extLst>
          </p:cNvPr>
          <p:cNvSpPr/>
          <p:nvPr/>
        </p:nvSpPr>
        <p:spPr>
          <a:xfrm>
            <a:off x="1696210" y="4254500"/>
            <a:ext cx="1568450"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SLR</a:t>
            </a:r>
          </a:p>
        </p:txBody>
      </p:sp>
      <p:sp>
        <p:nvSpPr>
          <p:cNvPr id="7" name="Rectangle 6">
            <a:extLst>
              <a:ext uri="{FF2B5EF4-FFF2-40B4-BE49-F238E27FC236}">
                <a16:creationId xmlns:a16="http://schemas.microsoft.com/office/drawing/2014/main" id="{DD8EB3AC-137C-A3C7-EE01-32106354B0C0}"/>
              </a:ext>
            </a:extLst>
          </p:cNvPr>
          <p:cNvSpPr/>
          <p:nvPr/>
        </p:nvSpPr>
        <p:spPr>
          <a:xfrm>
            <a:off x="3943350" y="4254500"/>
            <a:ext cx="1568450" cy="1016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Delft3D (Sed Transport)</a:t>
            </a:r>
          </a:p>
        </p:txBody>
      </p:sp>
      <p:sp>
        <p:nvSpPr>
          <p:cNvPr id="9" name="Rectangle 8">
            <a:extLst>
              <a:ext uri="{FF2B5EF4-FFF2-40B4-BE49-F238E27FC236}">
                <a16:creationId xmlns:a16="http://schemas.microsoft.com/office/drawing/2014/main" id="{ACCEFFB9-427C-911A-CB2C-367D44EF6427}"/>
              </a:ext>
            </a:extLst>
          </p:cNvPr>
          <p:cNvSpPr/>
          <p:nvPr/>
        </p:nvSpPr>
        <p:spPr>
          <a:xfrm>
            <a:off x="6190490" y="4254500"/>
            <a:ext cx="1568450" cy="1016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Marsh Vulnerability to SLR</a:t>
            </a:r>
          </a:p>
        </p:txBody>
      </p:sp>
      <p:sp>
        <p:nvSpPr>
          <p:cNvPr id="10" name="Arrow: Right 9">
            <a:extLst>
              <a:ext uri="{FF2B5EF4-FFF2-40B4-BE49-F238E27FC236}">
                <a16:creationId xmlns:a16="http://schemas.microsoft.com/office/drawing/2014/main" id="{BDB7A47E-815B-E376-7C09-77E0F28FDADF}"/>
              </a:ext>
            </a:extLst>
          </p:cNvPr>
          <p:cNvSpPr/>
          <p:nvPr/>
        </p:nvSpPr>
        <p:spPr>
          <a:xfrm>
            <a:off x="3264660" y="4673600"/>
            <a:ext cx="678690" cy="20955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Arrow: Right 10">
            <a:extLst>
              <a:ext uri="{FF2B5EF4-FFF2-40B4-BE49-F238E27FC236}">
                <a16:creationId xmlns:a16="http://schemas.microsoft.com/office/drawing/2014/main" id="{DDF3A380-2266-75B9-E85E-0DE4F0264A75}"/>
              </a:ext>
            </a:extLst>
          </p:cNvPr>
          <p:cNvSpPr/>
          <p:nvPr/>
        </p:nvSpPr>
        <p:spPr>
          <a:xfrm>
            <a:off x="5511800" y="4673600"/>
            <a:ext cx="678690" cy="20955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0186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0098D3-3378-9897-B7DC-8761E5587F50}"/>
              </a:ext>
            </a:extLst>
          </p:cNvPr>
          <p:cNvSpPr>
            <a:spLocks noGrp="1"/>
          </p:cNvSpPr>
          <p:nvPr>
            <p:ph type="title"/>
          </p:nvPr>
        </p:nvSpPr>
        <p:spPr>
          <a:xfrm>
            <a:off x="628650" y="79601"/>
            <a:ext cx="7886700" cy="994172"/>
          </a:xfrm>
        </p:spPr>
        <p:txBody>
          <a:bodyPr>
            <a:normAutofit/>
          </a:bodyPr>
          <a:lstStyle/>
          <a:p>
            <a:r>
              <a:rPr lang="en-US"/>
              <a:t>Model Overview</a:t>
            </a:r>
          </a:p>
        </p:txBody>
      </p:sp>
      <p:pic>
        <p:nvPicPr>
          <p:cNvPr id="5" name="Picture 4">
            <a:extLst>
              <a:ext uri="{FF2B5EF4-FFF2-40B4-BE49-F238E27FC236}">
                <a16:creationId xmlns:a16="http://schemas.microsoft.com/office/drawing/2014/main" id="{334FE0DC-5962-00D2-9687-C48B4974C5A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7762" y="1388071"/>
            <a:ext cx="6799275" cy="4081858"/>
          </a:xfrm>
          <a:prstGeom prst="rect">
            <a:avLst/>
          </a:prstGeom>
        </p:spPr>
      </p:pic>
      <p:sp>
        <p:nvSpPr>
          <p:cNvPr id="6" name="TextBox 5">
            <a:extLst>
              <a:ext uri="{FF2B5EF4-FFF2-40B4-BE49-F238E27FC236}">
                <a16:creationId xmlns:a16="http://schemas.microsoft.com/office/drawing/2014/main" id="{231798BF-3006-1522-35CA-A82CBA7A105C}"/>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
        <p:nvSpPr>
          <p:cNvPr id="2" name="Slide Number Placeholder 1">
            <a:extLst>
              <a:ext uri="{FF2B5EF4-FFF2-40B4-BE49-F238E27FC236}">
                <a16:creationId xmlns:a16="http://schemas.microsoft.com/office/drawing/2014/main" id="{D926499C-9614-5C05-14BD-0799D814DF80}"/>
              </a:ext>
            </a:extLst>
          </p:cNvPr>
          <p:cNvSpPr>
            <a:spLocks noGrp="1"/>
          </p:cNvSpPr>
          <p:nvPr>
            <p:ph type="sldNum" sz="quarter" idx="12"/>
          </p:nvPr>
        </p:nvSpPr>
        <p:spPr/>
        <p:txBody>
          <a:bodyPr/>
          <a:lstStyle/>
          <a:p>
            <a:fld id="{FCFAA3B7-4689-AA47-B87F-0C0066A450D7}" type="slidenum">
              <a:rPr lang="en-US" smtClean="0"/>
              <a:t>20</a:t>
            </a:fld>
            <a:endParaRPr lang="en-US"/>
          </a:p>
        </p:txBody>
      </p:sp>
      <p:sp>
        <p:nvSpPr>
          <p:cNvPr id="7" name="TextBox 6">
            <a:extLst>
              <a:ext uri="{FF2B5EF4-FFF2-40B4-BE49-F238E27FC236}">
                <a16:creationId xmlns:a16="http://schemas.microsoft.com/office/drawing/2014/main" id="{39DAE091-149E-4608-EE84-9A326480185D}"/>
              </a:ext>
            </a:extLst>
          </p:cNvPr>
          <p:cNvSpPr txBox="1"/>
          <p:nvPr/>
        </p:nvSpPr>
        <p:spPr>
          <a:xfrm>
            <a:off x="170822" y="1275366"/>
            <a:ext cx="2602523" cy="523220"/>
          </a:xfrm>
          <a:prstGeom prst="rect">
            <a:avLst/>
          </a:prstGeom>
          <a:noFill/>
        </p:spPr>
        <p:txBody>
          <a:bodyPr wrap="square">
            <a:spAutoFit/>
          </a:bodyPr>
          <a:lstStyle/>
          <a:p>
            <a:r>
              <a:rPr lang="en-US" sz="1400" dirty="0">
                <a:solidFill>
                  <a:schemeClr val="accent3">
                    <a:lumMod val="75000"/>
                  </a:schemeClr>
                </a:solidFill>
              </a:rPr>
              <a:t>vegetation types, hydrodynamic roughness, elevation</a:t>
            </a:r>
          </a:p>
        </p:txBody>
      </p:sp>
      <p:sp>
        <p:nvSpPr>
          <p:cNvPr id="10" name="TextBox 9">
            <a:extLst>
              <a:ext uri="{FF2B5EF4-FFF2-40B4-BE49-F238E27FC236}">
                <a16:creationId xmlns:a16="http://schemas.microsoft.com/office/drawing/2014/main" id="{717287D3-9A34-BCB3-7412-3DD855EFD6DE}"/>
              </a:ext>
            </a:extLst>
          </p:cNvPr>
          <p:cNvSpPr txBox="1"/>
          <p:nvPr/>
        </p:nvSpPr>
        <p:spPr>
          <a:xfrm>
            <a:off x="6012487" y="1436974"/>
            <a:ext cx="2602523" cy="523220"/>
          </a:xfrm>
          <a:prstGeom prst="rect">
            <a:avLst/>
          </a:prstGeom>
          <a:noFill/>
        </p:spPr>
        <p:txBody>
          <a:bodyPr wrap="square">
            <a:spAutoFit/>
          </a:bodyPr>
          <a:lstStyle/>
          <a:p>
            <a:pPr algn="r"/>
            <a:r>
              <a:rPr lang="en-US" sz="1400" dirty="0">
                <a:solidFill>
                  <a:schemeClr val="accent3">
                    <a:lumMod val="75000"/>
                  </a:schemeClr>
                </a:solidFill>
              </a:rPr>
              <a:t>rainfall, streamflow, oceanic forcing</a:t>
            </a:r>
          </a:p>
        </p:txBody>
      </p:sp>
      <p:sp>
        <p:nvSpPr>
          <p:cNvPr id="11" name="TextBox 10">
            <a:extLst>
              <a:ext uri="{FF2B5EF4-FFF2-40B4-BE49-F238E27FC236}">
                <a16:creationId xmlns:a16="http://schemas.microsoft.com/office/drawing/2014/main" id="{227E2EAE-0560-9C7B-0F4D-3A68F9D52AB0}"/>
              </a:ext>
            </a:extLst>
          </p:cNvPr>
          <p:cNvSpPr txBox="1"/>
          <p:nvPr/>
        </p:nvSpPr>
        <p:spPr>
          <a:xfrm>
            <a:off x="4173853" y="2732711"/>
            <a:ext cx="3714867" cy="307777"/>
          </a:xfrm>
          <a:prstGeom prst="rect">
            <a:avLst/>
          </a:prstGeom>
          <a:noFill/>
        </p:spPr>
        <p:txBody>
          <a:bodyPr wrap="square">
            <a:spAutoFit/>
          </a:bodyPr>
          <a:lstStyle/>
          <a:p>
            <a:pPr algn="r"/>
            <a:r>
              <a:rPr lang="en-US" sz="1400" dirty="0">
                <a:solidFill>
                  <a:srgbClr val="7030A0"/>
                </a:solidFill>
              </a:rPr>
              <a:t>Flood levels, sediment yields, nutrient loads</a:t>
            </a:r>
          </a:p>
        </p:txBody>
      </p:sp>
      <p:sp>
        <p:nvSpPr>
          <p:cNvPr id="12" name="TextBox 11">
            <a:extLst>
              <a:ext uri="{FF2B5EF4-FFF2-40B4-BE49-F238E27FC236}">
                <a16:creationId xmlns:a16="http://schemas.microsoft.com/office/drawing/2014/main" id="{AAA7EDF1-AE91-A3CC-648A-3B7AAF9A5063}"/>
              </a:ext>
            </a:extLst>
          </p:cNvPr>
          <p:cNvSpPr txBox="1"/>
          <p:nvPr/>
        </p:nvSpPr>
        <p:spPr>
          <a:xfrm>
            <a:off x="4536915" y="3993598"/>
            <a:ext cx="1664239" cy="523220"/>
          </a:xfrm>
          <a:prstGeom prst="rect">
            <a:avLst/>
          </a:prstGeom>
          <a:noFill/>
        </p:spPr>
        <p:txBody>
          <a:bodyPr wrap="square">
            <a:spAutoFit/>
          </a:bodyPr>
          <a:lstStyle/>
          <a:p>
            <a:pPr algn="r"/>
            <a:r>
              <a:rPr lang="en-US" sz="1400" dirty="0">
                <a:solidFill>
                  <a:srgbClr val="7030A0"/>
                </a:solidFill>
              </a:rPr>
              <a:t>Damages, management costs</a:t>
            </a:r>
          </a:p>
        </p:txBody>
      </p:sp>
      <p:sp>
        <p:nvSpPr>
          <p:cNvPr id="13" name="TextBox 12">
            <a:extLst>
              <a:ext uri="{FF2B5EF4-FFF2-40B4-BE49-F238E27FC236}">
                <a16:creationId xmlns:a16="http://schemas.microsoft.com/office/drawing/2014/main" id="{3C134B62-7C6E-4DA9-F49F-F6E190421C36}"/>
              </a:ext>
            </a:extLst>
          </p:cNvPr>
          <p:cNvSpPr txBox="1"/>
          <p:nvPr/>
        </p:nvSpPr>
        <p:spPr>
          <a:xfrm>
            <a:off x="7382814" y="3551395"/>
            <a:ext cx="1795883" cy="523220"/>
          </a:xfrm>
          <a:prstGeom prst="rect">
            <a:avLst/>
          </a:prstGeom>
          <a:noFill/>
        </p:spPr>
        <p:txBody>
          <a:bodyPr wrap="square">
            <a:spAutoFit/>
          </a:bodyPr>
          <a:lstStyle/>
          <a:p>
            <a:pPr algn="r"/>
            <a:r>
              <a:rPr lang="en-US" sz="1400" dirty="0">
                <a:solidFill>
                  <a:schemeClr val="accent3">
                    <a:lumMod val="75000"/>
                  </a:schemeClr>
                </a:solidFill>
              </a:rPr>
              <a:t>Intervention costs, good/service prices</a:t>
            </a:r>
          </a:p>
        </p:txBody>
      </p:sp>
      <p:sp>
        <p:nvSpPr>
          <p:cNvPr id="14" name="TextBox 13">
            <a:extLst>
              <a:ext uri="{FF2B5EF4-FFF2-40B4-BE49-F238E27FC236}">
                <a16:creationId xmlns:a16="http://schemas.microsoft.com/office/drawing/2014/main" id="{32DABE80-F80A-9ED9-CF11-E4DCE929D524}"/>
              </a:ext>
            </a:extLst>
          </p:cNvPr>
          <p:cNvSpPr txBox="1"/>
          <p:nvPr/>
        </p:nvSpPr>
        <p:spPr>
          <a:xfrm>
            <a:off x="389260" y="2856855"/>
            <a:ext cx="1795883" cy="523220"/>
          </a:xfrm>
          <a:prstGeom prst="rect">
            <a:avLst/>
          </a:prstGeom>
          <a:noFill/>
        </p:spPr>
        <p:txBody>
          <a:bodyPr wrap="square">
            <a:spAutoFit/>
          </a:bodyPr>
          <a:lstStyle/>
          <a:p>
            <a:r>
              <a:rPr lang="en-US" sz="1400" dirty="0">
                <a:solidFill>
                  <a:schemeClr val="accent3">
                    <a:lumMod val="75000"/>
                  </a:schemeClr>
                </a:solidFill>
              </a:rPr>
              <a:t>Inflation, cost of financing</a:t>
            </a:r>
          </a:p>
        </p:txBody>
      </p:sp>
      <p:pic>
        <p:nvPicPr>
          <p:cNvPr id="3" name="Content Placeholder 4">
            <a:extLst>
              <a:ext uri="{FF2B5EF4-FFF2-40B4-BE49-F238E27FC236}">
                <a16:creationId xmlns:a16="http://schemas.microsoft.com/office/drawing/2014/main" id="{FE91B5B4-6B06-0026-9AC3-45E39275CDA0}"/>
              </a:ext>
            </a:extLst>
          </p:cNvPr>
          <p:cNvPicPr>
            <a:picLocks noGrp="1" noChangeAspect="1"/>
          </p:cNvPicPr>
          <p:nvPr>
            <p:ph idx="1"/>
          </p:nvPr>
        </p:nvPicPr>
        <p:blipFill>
          <a:blip r:embed="rId4" cstate="email">
            <a:extLst>
              <a:ext uri="{BEBA8EAE-BF5A-486C-A8C5-ECC9F3942E4B}">
                <a14:imgProps xmlns:a14="http://schemas.microsoft.com/office/drawing/2010/main">
                  <a14:imgLayer r:embed="rId5">
                    <a14:imgEffect>
                      <a14:backgroundRemoval t="5019" b="88803" l="0" r="100000">
                        <a14:foregroundMark x1="45652" y1="6178" x2="45652" y2="6178"/>
                        <a14:foregroundMark x1="49565" y1="5405" x2="49565" y2="5405"/>
                        <a14:backgroundMark x1="27391" y1="54054" x2="27391" y2="54054"/>
                        <a14:backgroundMark x1="86522" y1="59846" x2="86522" y2="59846"/>
                      </a14:backgroundRemoval>
                    </a14:imgEffect>
                  </a14:imgLayer>
                </a14:imgProps>
              </a:ext>
              <a:ext uri="{28A0092B-C50C-407E-A947-70E740481C1C}">
                <a14:useLocalDpi xmlns:a14="http://schemas.microsoft.com/office/drawing/2010/main"/>
              </a:ext>
            </a:extLst>
          </a:blip>
          <a:srcRect/>
          <a:stretch/>
        </p:blipFill>
        <p:spPr>
          <a:xfrm>
            <a:off x="4139953" y="5461576"/>
            <a:ext cx="864094" cy="969816"/>
          </a:xfrm>
          <a:prstGeom prst="rect">
            <a:avLst/>
          </a:prstGeom>
        </p:spPr>
      </p:pic>
      <p:cxnSp>
        <p:nvCxnSpPr>
          <p:cNvPr id="9" name="Straight Arrow Connector 8">
            <a:extLst>
              <a:ext uri="{FF2B5EF4-FFF2-40B4-BE49-F238E27FC236}">
                <a16:creationId xmlns:a16="http://schemas.microsoft.com/office/drawing/2014/main" id="{07737F94-EDE7-DFE3-BF5E-D5013B3E7BB4}"/>
              </a:ext>
            </a:extLst>
          </p:cNvPr>
          <p:cNvCxnSpPr/>
          <p:nvPr/>
        </p:nvCxnSpPr>
        <p:spPr>
          <a:xfrm flipV="1">
            <a:off x="4013200" y="5327650"/>
            <a:ext cx="0" cy="8720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F1D5F6F1-F303-2018-1E12-E5A8655417E6}"/>
              </a:ext>
            </a:extLst>
          </p:cNvPr>
          <p:cNvCxnSpPr>
            <a:cxnSpLocks/>
          </p:cNvCxnSpPr>
          <p:nvPr/>
        </p:nvCxnSpPr>
        <p:spPr>
          <a:xfrm>
            <a:off x="3609974" y="6060041"/>
            <a:ext cx="19748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B801EF-0CAF-F787-5B6C-5BCE52C66058}"/>
                  </a:ext>
                </a:extLst>
              </p:cNvPr>
              <p:cNvSpPr txBox="1"/>
              <p:nvPr/>
            </p:nvSpPr>
            <p:spPr>
              <a:xfrm>
                <a:off x="5436126" y="5957752"/>
                <a:ext cx="17572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𝑀𝑎𝑛𝑎𝑔𝑒𝑚𝑒𝑛𝑡</m:t>
                      </m:r>
                      <m:r>
                        <a:rPr lang="en-US" sz="1400" i="1" dirty="0" smtClean="0">
                          <a:latin typeface="Cambria Math" panose="02040503050406030204" pitchFamily="18" charset="0"/>
                        </a:rPr>
                        <m:t> </m:t>
                      </m:r>
                      <m:r>
                        <a:rPr lang="en-US" sz="1400" i="1" dirty="0" smtClean="0">
                          <a:latin typeface="Cambria Math" panose="02040503050406030204" pitchFamily="18" charset="0"/>
                        </a:rPr>
                        <m:t>𝑐𝑜𝑠𝑡𝑠</m:t>
                      </m:r>
                    </m:oMath>
                  </m:oMathPara>
                </a14:m>
                <a:endParaRPr lang="en-US" sz="1400" dirty="0"/>
              </a:p>
            </p:txBody>
          </p:sp>
        </mc:Choice>
        <mc:Fallback xmlns="">
          <p:sp>
            <p:nvSpPr>
              <p:cNvPr id="18" name="TextBox 17">
                <a:extLst>
                  <a:ext uri="{FF2B5EF4-FFF2-40B4-BE49-F238E27FC236}">
                    <a16:creationId xmlns:a16="http://schemas.microsoft.com/office/drawing/2014/main" id="{DAB801EF-0CAF-F787-5B6C-5BCE52C66058}"/>
                  </a:ext>
                </a:extLst>
              </p:cNvPr>
              <p:cNvSpPr txBox="1">
                <a:spLocks noRot="1" noChangeAspect="1" noMove="1" noResize="1" noEditPoints="1" noAdjustHandles="1" noChangeArrowheads="1" noChangeShapeType="1" noTextEdit="1"/>
              </p:cNvSpPr>
              <p:nvPr/>
            </p:nvSpPr>
            <p:spPr>
              <a:xfrm>
                <a:off x="5436126" y="5957752"/>
                <a:ext cx="1757211" cy="307777"/>
              </a:xfrm>
              <a:prstGeom prst="rect">
                <a:avLst/>
              </a:prstGeom>
              <a:blipFill>
                <a:blip r:embed="rId6"/>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1A87BAB-5EAA-2B0E-D5F7-E31277FF2149}"/>
                  </a:ext>
                </a:extLst>
              </p:cNvPr>
              <p:cNvSpPr txBox="1"/>
              <p:nvPr/>
            </p:nvSpPr>
            <p:spPr>
              <a:xfrm rot="16200000">
                <a:off x="3466077" y="5570873"/>
                <a:ext cx="53296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𝑝𝑑𝑓</m:t>
                      </m:r>
                    </m:oMath>
                  </m:oMathPara>
                </a14:m>
                <a:endParaRPr lang="en-US" sz="1400" dirty="0"/>
              </a:p>
            </p:txBody>
          </p:sp>
        </mc:Choice>
        <mc:Fallback xmlns="">
          <p:sp>
            <p:nvSpPr>
              <p:cNvPr id="19" name="TextBox 18">
                <a:extLst>
                  <a:ext uri="{FF2B5EF4-FFF2-40B4-BE49-F238E27FC236}">
                    <a16:creationId xmlns:a16="http://schemas.microsoft.com/office/drawing/2014/main" id="{C1A87BAB-5EAA-2B0E-D5F7-E31277FF2149}"/>
                  </a:ext>
                </a:extLst>
              </p:cNvPr>
              <p:cNvSpPr txBox="1">
                <a:spLocks noRot="1" noChangeAspect="1" noMove="1" noResize="1" noEditPoints="1" noAdjustHandles="1" noChangeArrowheads="1" noChangeShapeType="1" noTextEdit="1"/>
              </p:cNvSpPr>
              <p:nvPr/>
            </p:nvSpPr>
            <p:spPr>
              <a:xfrm rot="16200000">
                <a:off x="3466077" y="5570873"/>
                <a:ext cx="532966" cy="307777"/>
              </a:xfrm>
              <a:prstGeom prst="rect">
                <a:avLst/>
              </a:prstGeom>
              <a:blipFill>
                <a:blip r:embed="rId7"/>
                <a:stretch>
                  <a:fillRect r="-5882"/>
                </a:stretch>
              </a:blipFill>
            </p:spPr>
            <p:txBody>
              <a:bodyPr/>
              <a:lstStyle/>
              <a:p>
                <a:r>
                  <a:rPr lang="en-US">
                    <a:noFill/>
                  </a:rPr>
                  <a:t> </a:t>
                </a:r>
              </a:p>
            </p:txBody>
          </p:sp>
        </mc:Fallback>
      </mc:AlternateContent>
    </p:spTree>
    <p:extLst>
      <p:ext uri="{BB962C8B-B14F-4D97-AF65-F5344CB8AC3E}">
        <p14:creationId xmlns:p14="http://schemas.microsoft.com/office/powerpoint/2010/main" val="261625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0098D3-3378-9897-B7DC-8761E5587F50}"/>
              </a:ext>
            </a:extLst>
          </p:cNvPr>
          <p:cNvSpPr>
            <a:spLocks noGrp="1"/>
          </p:cNvSpPr>
          <p:nvPr>
            <p:ph type="title"/>
          </p:nvPr>
        </p:nvSpPr>
        <p:spPr>
          <a:xfrm>
            <a:off x="628650" y="79601"/>
            <a:ext cx="7886700" cy="994172"/>
          </a:xfrm>
        </p:spPr>
        <p:txBody>
          <a:bodyPr>
            <a:normAutofit/>
          </a:bodyPr>
          <a:lstStyle/>
          <a:p>
            <a:r>
              <a:rPr lang="en-US"/>
              <a:t>Model Overview</a:t>
            </a:r>
          </a:p>
        </p:txBody>
      </p:sp>
      <p:pic>
        <p:nvPicPr>
          <p:cNvPr id="5" name="Picture 4">
            <a:extLst>
              <a:ext uri="{FF2B5EF4-FFF2-40B4-BE49-F238E27FC236}">
                <a16:creationId xmlns:a16="http://schemas.microsoft.com/office/drawing/2014/main" id="{334FE0DC-5962-00D2-9687-C48B4974C5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9361" y="2450951"/>
            <a:ext cx="3796681" cy="2279289"/>
          </a:xfrm>
          <a:prstGeom prst="rect">
            <a:avLst/>
          </a:prstGeom>
        </p:spPr>
      </p:pic>
      <p:sp>
        <p:nvSpPr>
          <p:cNvPr id="6" name="TextBox 5">
            <a:extLst>
              <a:ext uri="{FF2B5EF4-FFF2-40B4-BE49-F238E27FC236}">
                <a16:creationId xmlns:a16="http://schemas.microsoft.com/office/drawing/2014/main" id="{231798BF-3006-1522-35CA-A82CBA7A105C}"/>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
        <p:nvSpPr>
          <p:cNvPr id="2" name="Slide Number Placeholder 1">
            <a:extLst>
              <a:ext uri="{FF2B5EF4-FFF2-40B4-BE49-F238E27FC236}">
                <a16:creationId xmlns:a16="http://schemas.microsoft.com/office/drawing/2014/main" id="{D926499C-9614-5C05-14BD-0799D814DF80}"/>
              </a:ext>
            </a:extLst>
          </p:cNvPr>
          <p:cNvSpPr>
            <a:spLocks noGrp="1"/>
          </p:cNvSpPr>
          <p:nvPr>
            <p:ph type="sldNum" sz="quarter" idx="12"/>
          </p:nvPr>
        </p:nvSpPr>
        <p:spPr/>
        <p:txBody>
          <a:bodyPr/>
          <a:lstStyle/>
          <a:p>
            <a:fld id="{FCFAA3B7-4689-AA47-B87F-0C0066A450D7}" type="slidenum">
              <a:rPr lang="en-US" smtClean="0"/>
              <a:t>21</a:t>
            </a:fld>
            <a:endParaRPr lang="en-US"/>
          </a:p>
        </p:txBody>
      </p:sp>
      <p:pic>
        <p:nvPicPr>
          <p:cNvPr id="3" name="Picture 2">
            <a:extLst>
              <a:ext uri="{FF2B5EF4-FFF2-40B4-BE49-F238E27FC236}">
                <a16:creationId xmlns:a16="http://schemas.microsoft.com/office/drawing/2014/main" id="{BDC10134-2C39-F23B-6156-C3C01AEC2F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94231" y="3922292"/>
            <a:ext cx="5139262" cy="1756094"/>
          </a:xfrm>
          <a:prstGeom prst="rect">
            <a:avLst/>
          </a:prstGeom>
        </p:spPr>
      </p:pic>
      <p:pic>
        <p:nvPicPr>
          <p:cNvPr id="7" name="Picture 6">
            <a:extLst>
              <a:ext uri="{FF2B5EF4-FFF2-40B4-BE49-F238E27FC236}">
                <a16:creationId xmlns:a16="http://schemas.microsoft.com/office/drawing/2014/main" id="{C47B77AA-2C58-CE6F-F514-897437C8912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51010" y="1960194"/>
            <a:ext cx="5153757" cy="176563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8025A88-41DE-355C-24FA-13EF39C29886}"/>
                  </a:ext>
                </a:extLst>
              </p:cNvPr>
              <p:cNvSpPr txBox="1"/>
              <p:nvPr/>
            </p:nvSpPr>
            <p:spPr>
              <a:xfrm>
                <a:off x="4261072" y="3473312"/>
                <a:ext cx="17883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𝐶</m:t>
                          </m:r>
                        </m:sub>
                      </m:sSub>
                    </m:oMath>
                  </m:oMathPara>
                </a14:m>
                <a:endParaRPr lang="en-US" sz="2400" dirty="0"/>
              </a:p>
            </p:txBody>
          </p:sp>
        </mc:Choice>
        <mc:Fallback xmlns="">
          <p:sp>
            <p:nvSpPr>
              <p:cNvPr id="8" name="TextBox 7">
                <a:extLst>
                  <a:ext uri="{FF2B5EF4-FFF2-40B4-BE49-F238E27FC236}">
                    <a16:creationId xmlns:a16="http://schemas.microsoft.com/office/drawing/2014/main" id="{68025A88-41DE-355C-24FA-13EF39C29886}"/>
                  </a:ext>
                </a:extLst>
              </p:cNvPr>
              <p:cNvSpPr txBox="1">
                <a:spLocks noRot="1" noChangeAspect="1" noMove="1" noResize="1" noEditPoints="1" noAdjustHandles="1" noChangeArrowheads="1" noChangeShapeType="1" noTextEdit="1"/>
              </p:cNvSpPr>
              <p:nvPr/>
            </p:nvSpPr>
            <p:spPr>
              <a:xfrm>
                <a:off x="4261072" y="3473312"/>
                <a:ext cx="1788310" cy="369332"/>
              </a:xfrm>
              <a:prstGeom prst="rect">
                <a:avLst/>
              </a:prstGeom>
              <a:blipFill>
                <a:blip r:embed="rId6"/>
                <a:stretch>
                  <a:fillRect l="-5802" r="-341" b="-3500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C17206A-6C91-2E10-2D46-C95811F15EE5}"/>
              </a:ext>
            </a:extLst>
          </p:cNvPr>
          <p:cNvCxnSpPr>
            <a:cxnSpLocks/>
          </p:cNvCxnSpPr>
          <p:nvPr/>
        </p:nvCxnSpPr>
        <p:spPr>
          <a:xfrm flipH="1">
            <a:off x="4935592" y="4378563"/>
            <a:ext cx="439270" cy="4303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45F2D0-EE1E-53AE-B8AD-600BC151AEC5}"/>
                  </a:ext>
                </a:extLst>
              </p:cNvPr>
              <p:cNvSpPr txBox="1"/>
              <p:nvPr/>
            </p:nvSpPr>
            <p:spPr>
              <a:xfrm>
                <a:off x="3803916" y="5743812"/>
                <a:ext cx="3796680"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𝑢</m:t>
                        </m:r>
                      </m:sub>
                    </m:sSub>
                  </m:oMath>
                </a14:m>
                <a:r>
                  <a:rPr lang="en-US" dirty="0"/>
                  <a:t>=“Probability of Underperformance”</a:t>
                </a:r>
              </a:p>
            </p:txBody>
          </p:sp>
        </mc:Choice>
        <mc:Fallback xmlns="">
          <p:sp>
            <p:nvSpPr>
              <p:cNvPr id="10" name="TextBox 9">
                <a:extLst>
                  <a:ext uri="{FF2B5EF4-FFF2-40B4-BE49-F238E27FC236}">
                    <a16:creationId xmlns:a16="http://schemas.microsoft.com/office/drawing/2014/main" id="{C645F2D0-EE1E-53AE-B8AD-600BC151AEC5}"/>
                  </a:ext>
                </a:extLst>
              </p:cNvPr>
              <p:cNvSpPr txBox="1">
                <a:spLocks noRot="1" noChangeAspect="1" noMove="1" noResize="1" noEditPoints="1" noAdjustHandles="1" noChangeArrowheads="1" noChangeShapeType="1" noTextEdit="1"/>
              </p:cNvSpPr>
              <p:nvPr/>
            </p:nvSpPr>
            <p:spPr>
              <a:xfrm>
                <a:off x="3803916" y="5743812"/>
                <a:ext cx="3796680" cy="369332"/>
              </a:xfrm>
              <a:prstGeom prst="rect">
                <a:avLst/>
              </a:prstGeom>
              <a:blipFill>
                <a:blip r:embed="rId7"/>
                <a:stretch>
                  <a:fillRect t="-8197" r="-1605" b="-2459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402DFD6F-DC3A-ED54-1A94-0BCA2FBA57E0}"/>
              </a:ext>
            </a:extLst>
          </p:cNvPr>
          <p:cNvCxnSpPr>
            <a:cxnSpLocks/>
          </p:cNvCxnSpPr>
          <p:nvPr/>
        </p:nvCxnSpPr>
        <p:spPr>
          <a:xfrm flipV="1">
            <a:off x="4032280" y="4982330"/>
            <a:ext cx="279046" cy="8036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BBBAC6-0589-6CE1-BE9A-21B7DBE1A33F}"/>
                  </a:ext>
                </a:extLst>
              </p:cNvPr>
              <p:cNvSpPr txBox="1"/>
              <p:nvPr/>
            </p:nvSpPr>
            <p:spPr>
              <a:xfrm>
                <a:off x="5328119" y="4039103"/>
                <a:ext cx="3676648" cy="369332"/>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𝑜</m:t>
                        </m:r>
                      </m:sub>
                    </m:sSub>
                  </m:oMath>
                </a14:m>
                <a:r>
                  <a:rPr lang="en-US" dirty="0"/>
                  <a:t>=“Probability of Overperformance”</a:t>
                </a:r>
              </a:p>
            </p:txBody>
          </p:sp>
        </mc:Choice>
        <mc:Fallback xmlns="">
          <p:sp>
            <p:nvSpPr>
              <p:cNvPr id="12" name="TextBox 11">
                <a:extLst>
                  <a:ext uri="{FF2B5EF4-FFF2-40B4-BE49-F238E27FC236}">
                    <a16:creationId xmlns:a16="http://schemas.microsoft.com/office/drawing/2014/main" id="{EEBBBAC6-0589-6CE1-BE9A-21B7DBE1A33F}"/>
                  </a:ext>
                </a:extLst>
              </p:cNvPr>
              <p:cNvSpPr txBox="1">
                <a:spLocks noRot="1" noChangeAspect="1" noMove="1" noResize="1" noEditPoints="1" noAdjustHandles="1" noChangeArrowheads="1" noChangeShapeType="1" noTextEdit="1"/>
              </p:cNvSpPr>
              <p:nvPr/>
            </p:nvSpPr>
            <p:spPr>
              <a:xfrm>
                <a:off x="5328119" y="4039103"/>
                <a:ext cx="3676648" cy="369332"/>
              </a:xfrm>
              <a:prstGeom prst="rect">
                <a:avLst/>
              </a:prstGeom>
              <a:blipFill>
                <a:blip r:embed="rId8"/>
                <a:stretch>
                  <a:fillRect t="-10000" r="-995" b="-26667"/>
                </a:stretch>
              </a:blipFill>
            </p:spPr>
            <p:txBody>
              <a:bodyPr/>
              <a:lstStyle/>
              <a:p>
                <a:r>
                  <a:rPr lang="en-US">
                    <a:noFill/>
                  </a:rPr>
                  <a:t> </a:t>
                </a:r>
              </a:p>
            </p:txBody>
          </p:sp>
        </mc:Fallback>
      </mc:AlternateContent>
      <p:pic>
        <p:nvPicPr>
          <p:cNvPr id="13" name="Content Placeholder 4">
            <a:extLst>
              <a:ext uri="{FF2B5EF4-FFF2-40B4-BE49-F238E27FC236}">
                <a16:creationId xmlns:a16="http://schemas.microsoft.com/office/drawing/2014/main" id="{674D0F7A-0F1B-D5E4-3C29-33A2C5C0C379}"/>
              </a:ext>
            </a:extLst>
          </p:cNvPr>
          <p:cNvPicPr>
            <a:picLocks noGrp="1" noChangeAspect="1"/>
          </p:cNvPicPr>
          <p:nvPr>
            <p:ph idx="1"/>
          </p:nvPr>
        </p:nvPicPr>
        <p:blipFill>
          <a:blip r:embed="rId9" cstate="email">
            <a:extLst>
              <a:ext uri="{BEBA8EAE-BF5A-486C-A8C5-ECC9F3942E4B}">
                <a14:imgProps xmlns:a14="http://schemas.microsoft.com/office/drawing/2010/main">
                  <a14:imgLayer r:embed="rId10">
                    <a14:imgEffect>
                      <a14:backgroundRemoval t="5405" b="89189" l="9921" r="89815">
                        <a14:foregroundMark x1="38889" y1="6950" x2="38889" y2="6950"/>
                        <a14:foregroundMark x1="55159" y1="6178" x2="55159" y2="6178"/>
                        <a14:foregroundMark x1="56349" y1="5405" x2="56349" y2="5405"/>
                        <a14:backgroundMark x1="41005" y1="6178" x2="41005" y2="6178"/>
                        <a14:backgroundMark x1="38492" y1="8880" x2="38492" y2="8880"/>
                        <a14:backgroundMark x1="28571" y1="58687" x2="28571" y2="58687"/>
                        <a14:backgroundMark x1="39153" y1="7336" x2="39153" y2="7336"/>
                        <a14:backgroundMark x1="38889" y1="7336" x2="38889" y2="7336"/>
                        <a14:backgroundMark x1="49603" y1="54054" x2="49603" y2="54054"/>
                        <a14:backgroundMark x1="67593" y1="59846" x2="67593" y2="59846"/>
                      </a14:backgroundRemoval>
                    </a14:imgEffect>
                  </a14:imgLayer>
                </a14:imgProps>
              </a:ext>
              <a:ext uri="{28A0092B-C50C-407E-A947-70E740481C1C}">
                <a14:useLocalDpi xmlns:a14="http://schemas.microsoft.com/office/drawing/2010/main"/>
              </a:ext>
            </a:extLst>
          </a:blip>
          <a:stretch>
            <a:fillRect/>
          </a:stretch>
        </p:blipFill>
        <p:spPr>
          <a:xfrm>
            <a:off x="3881136" y="1960194"/>
            <a:ext cx="5093503" cy="1744996"/>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376D58C-8048-96D9-59DD-0F9C6DDFA236}"/>
                  </a:ext>
                </a:extLst>
              </p:cNvPr>
              <p:cNvSpPr/>
              <p:nvPr/>
            </p:nvSpPr>
            <p:spPr>
              <a:xfrm>
                <a:off x="4032280" y="1676718"/>
                <a:ext cx="1509752" cy="5791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𝑝𝑜𝑠𝑡</m:t>
                      </m:r>
                      <m:r>
                        <a:rPr lang="en-US" sz="1600" b="0" i="1" smtClean="0">
                          <a:latin typeface="Cambria Math" panose="02040503050406030204" pitchFamily="18" charset="0"/>
                        </a:rPr>
                        <m:t>−</m:t>
                      </m:r>
                      <m:r>
                        <a:rPr lang="en-US" sz="1600" b="0" i="1" smtClean="0">
                          <a:latin typeface="Cambria Math" panose="02040503050406030204" pitchFamily="18" charset="0"/>
                        </a:rPr>
                        <m:t>𝑟𝑒𝑠𝑡𝑜𝑟𝑎𝑡𝑖𝑜𝑛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oMath>
                  </m:oMathPara>
                </a14:m>
                <a:endParaRPr lang="en-US" sz="1600" dirty="0"/>
              </a:p>
            </p:txBody>
          </p:sp>
        </mc:Choice>
        <mc:Fallback xmlns="">
          <p:sp>
            <p:nvSpPr>
              <p:cNvPr id="14" name="Rectangle 13">
                <a:extLst>
                  <a:ext uri="{FF2B5EF4-FFF2-40B4-BE49-F238E27FC236}">
                    <a16:creationId xmlns:a16="http://schemas.microsoft.com/office/drawing/2014/main" id="{1376D58C-8048-96D9-59DD-0F9C6DDFA236}"/>
                  </a:ext>
                </a:extLst>
              </p:cNvPr>
              <p:cNvSpPr>
                <a:spLocks noRot="1" noChangeAspect="1" noMove="1" noResize="1" noEditPoints="1" noAdjustHandles="1" noChangeArrowheads="1" noChangeShapeType="1" noTextEdit="1"/>
              </p:cNvSpPr>
              <p:nvPr/>
            </p:nvSpPr>
            <p:spPr>
              <a:xfrm>
                <a:off x="4032280" y="1676718"/>
                <a:ext cx="1509752" cy="579133"/>
              </a:xfrm>
              <a:prstGeom prst="rect">
                <a:avLst/>
              </a:prstGeom>
              <a:blipFill>
                <a:blip r:embed="rId11"/>
                <a:stretch>
                  <a:fillRect r="-21371"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68CFD55-C3D8-63A8-5275-DA529514DDAD}"/>
                  </a:ext>
                </a:extLst>
              </p:cNvPr>
              <p:cNvSpPr/>
              <p:nvPr/>
            </p:nvSpPr>
            <p:spPr>
              <a:xfrm>
                <a:off x="6992807" y="1894768"/>
                <a:ext cx="1215578" cy="5791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𝑝𝑟𝑒</m:t>
                      </m:r>
                      <m:r>
                        <a:rPr lang="en-US" sz="1600" b="0" i="1" smtClean="0">
                          <a:latin typeface="Cambria Math" panose="02040503050406030204" pitchFamily="18" charset="0"/>
                        </a:rPr>
                        <m:t>−</m:t>
                      </m:r>
                      <m:r>
                        <a:rPr lang="en-US" sz="1600" b="0" i="1" smtClean="0">
                          <a:latin typeface="Cambria Math" panose="02040503050406030204" pitchFamily="18" charset="0"/>
                        </a:rPr>
                        <m:t>𝑟𝑒𝑠𝑡𝑜𝑟𝑎𝑡𝑖𝑜𝑛</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oMath>
                  </m:oMathPara>
                </a14:m>
                <a:endParaRPr lang="en-US" sz="1600" dirty="0"/>
              </a:p>
            </p:txBody>
          </p:sp>
        </mc:Choice>
        <mc:Fallback xmlns="">
          <p:sp>
            <p:nvSpPr>
              <p:cNvPr id="15" name="Rectangle 14">
                <a:extLst>
                  <a:ext uri="{FF2B5EF4-FFF2-40B4-BE49-F238E27FC236}">
                    <a16:creationId xmlns:a16="http://schemas.microsoft.com/office/drawing/2014/main" id="{A68CFD55-C3D8-63A8-5275-DA529514DDAD}"/>
                  </a:ext>
                </a:extLst>
              </p:cNvPr>
              <p:cNvSpPr>
                <a:spLocks noRot="1" noChangeAspect="1" noMove="1" noResize="1" noEditPoints="1" noAdjustHandles="1" noChangeArrowheads="1" noChangeShapeType="1" noTextEdit="1"/>
              </p:cNvSpPr>
              <p:nvPr/>
            </p:nvSpPr>
            <p:spPr>
              <a:xfrm>
                <a:off x="6992807" y="1894768"/>
                <a:ext cx="1215578" cy="579133"/>
              </a:xfrm>
              <a:prstGeom prst="rect">
                <a:avLst/>
              </a:prstGeom>
              <a:blipFill>
                <a:blip r:embed="rId12"/>
                <a:stretch>
                  <a:fillRect r="-5100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7068ACD-7457-B0B4-D964-BF85C195F025}"/>
                  </a:ext>
                </a:extLst>
              </p:cNvPr>
              <p:cNvSpPr/>
              <p:nvPr/>
            </p:nvSpPr>
            <p:spPr>
              <a:xfrm>
                <a:off x="6919285" y="3151198"/>
                <a:ext cx="121557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𝑀𝑎𝑛𝑎𝑔𝑒𝑚𝑒𝑛𝑡</m:t>
                      </m:r>
                      <m:r>
                        <a:rPr lang="en-US" b="0" i="1" smtClean="0">
                          <a:latin typeface="Cambria Math" panose="02040503050406030204" pitchFamily="18" charset="0"/>
                        </a:rPr>
                        <m:t> </m:t>
                      </m:r>
                      <m:r>
                        <a:rPr lang="en-US" b="0" i="1" smtClean="0">
                          <a:latin typeface="Cambria Math" panose="02040503050406030204" pitchFamily="18" charset="0"/>
                        </a:rPr>
                        <m:t>𝐶𝑜𝑠𝑡𝑠</m:t>
                      </m:r>
                    </m:oMath>
                  </m:oMathPara>
                </a14:m>
                <a:endParaRPr lang="en-US" dirty="0"/>
              </a:p>
            </p:txBody>
          </p:sp>
        </mc:Choice>
        <mc:Fallback xmlns="">
          <p:sp>
            <p:nvSpPr>
              <p:cNvPr id="16" name="Rectangle 15">
                <a:extLst>
                  <a:ext uri="{FF2B5EF4-FFF2-40B4-BE49-F238E27FC236}">
                    <a16:creationId xmlns:a16="http://schemas.microsoft.com/office/drawing/2014/main" id="{F7068ACD-7457-B0B4-D964-BF85C195F025}"/>
                  </a:ext>
                </a:extLst>
              </p:cNvPr>
              <p:cNvSpPr>
                <a:spLocks noRot="1" noChangeAspect="1" noMove="1" noResize="1" noEditPoints="1" noAdjustHandles="1" noChangeArrowheads="1" noChangeShapeType="1" noTextEdit="1"/>
              </p:cNvSpPr>
              <p:nvPr/>
            </p:nvSpPr>
            <p:spPr>
              <a:xfrm>
                <a:off x="6919285" y="3151198"/>
                <a:ext cx="1215578" cy="369332"/>
              </a:xfrm>
              <a:prstGeom prst="rect">
                <a:avLst/>
              </a:prstGeom>
              <a:blipFill>
                <a:blip r:embed="rId13"/>
                <a:stretch>
                  <a:fillRect l="-1005" r="-78392"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4E66D75-8416-B8EB-13A8-A7586DEFDB14}"/>
                  </a:ext>
                </a:extLst>
              </p:cNvPr>
              <p:cNvSpPr/>
              <p:nvPr/>
            </p:nvSpPr>
            <p:spPr>
              <a:xfrm>
                <a:off x="6558654" y="5052360"/>
                <a:ext cx="1215578"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𝑀𝑎𝑛𝑎𝑔𝑒𝑚𝑒𝑛𝑡</m:t>
                      </m:r>
                      <m:r>
                        <a:rPr lang="en-US" b="0" i="1" smtClean="0">
                          <a:latin typeface="Cambria Math" panose="02040503050406030204" pitchFamily="18" charset="0"/>
                        </a:rPr>
                        <m:t> </m:t>
                      </m:r>
                      <m:r>
                        <a:rPr lang="en-US" b="0" i="1" smtClean="0">
                          <a:latin typeface="Cambria Math" panose="02040503050406030204" pitchFamily="18" charset="0"/>
                        </a:rPr>
                        <m:t>𝐶𝑜𝑠𝑡𝑠</m:t>
                      </m:r>
                    </m:oMath>
                  </m:oMathPara>
                </a14:m>
                <a:endParaRPr lang="en-US" dirty="0"/>
              </a:p>
            </p:txBody>
          </p:sp>
        </mc:Choice>
        <mc:Fallback xmlns="">
          <p:sp>
            <p:nvSpPr>
              <p:cNvPr id="17" name="Rectangle 16">
                <a:extLst>
                  <a:ext uri="{FF2B5EF4-FFF2-40B4-BE49-F238E27FC236}">
                    <a16:creationId xmlns:a16="http://schemas.microsoft.com/office/drawing/2014/main" id="{64E66D75-8416-B8EB-13A8-A7586DEFDB14}"/>
                  </a:ext>
                </a:extLst>
              </p:cNvPr>
              <p:cNvSpPr>
                <a:spLocks noRot="1" noChangeAspect="1" noMove="1" noResize="1" noEditPoints="1" noAdjustHandles="1" noChangeArrowheads="1" noChangeShapeType="1" noTextEdit="1"/>
              </p:cNvSpPr>
              <p:nvPr/>
            </p:nvSpPr>
            <p:spPr>
              <a:xfrm>
                <a:off x="6558654" y="5052360"/>
                <a:ext cx="1215578" cy="369332"/>
              </a:xfrm>
              <a:prstGeom prst="rect">
                <a:avLst/>
              </a:prstGeom>
              <a:blipFill>
                <a:blip r:embed="rId14"/>
                <a:stretch>
                  <a:fillRect r="-88945" b="-13333"/>
                </a:stretch>
              </a:blipFill>
              <a:ln>
                <a:noFill/>
              </a:ln>
            </p:spPr>
            <p:txBody>
              <a:bodyPr/>
              <a:lstStyle/>
              <a:p>
                <a:r>
                  <a:rPr lang="en-US">
                    <a:noFill/>
                  </a:rPr>
                  <a:t> </a:t>
                </a:r>
              </a:p>
            </p:txBody>
          </p:sp>
        </mc:Fallback>
      </mc:AlternateContent>
      <p:sp>
        <p:nvSpPr>
          <p:cNvPr id="18" name="Rectangle: Rounded Corners 17">
            <a:extLst>
              <a:ext uri="{FF2B5EF4-FFF2-40B4-BE49-F238E27FC236}">
                <a16:creationId xmlns:a16="http://schemas.microsoft.com/office/drawing/2014/main" id="{9D04340C-1C69-D7C6-2991-EC43D0E28A3A}"/>
              </a:ext>
            </a:extLst>
          </p:cNvPr>
          <p:cNvSpPr/>
          <p:nvPr/>
        </p:nvSpPr>
        <p:spPr>
          <a:xfrm>
            <a:off x="6254750" y="3421171"/>
            <a:ext cx="469900" cy="334741"/>
          </a:xfrm>
          <a:prstGeom prst="round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48E0E843-A584-F9B6-34C6-EB7422BEA805}"/>
              </a:ext>
            </a:extLst>
          </p:cNvPr>
          <p:cNvSpPr/>
          <p:nvPr/>
        </p:nvSpPr>
        <p:spPr>
          <a:xfrm>
            <a:off x="6172200" y="5389230"/>
            <a:ext cx="469900" cy="334741"/>
          </a:xfrm>
          <a:prstGeom prst="round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034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5" grpId="0"/>
      <p:bldP spid="16" grpId="0"/>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16092-AD3E-1FAA-B090-057FE56725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73040" y="1239036"/>
            <a:ext cx="5259530" cy="1249503"/>
          </a:xfrm>
          <a:prstGeom prst="rect">
            <a:avLst/>
          </a:prstGeom>
        </p:spPr>
      </p:pic>
      <p:sp>
        <p:nvSpPr>
          <p:cNvPr id="4" name="Title 1">
            <a:extLst>
              <a:ext uri="{FF2B5EF4-FFF2-40B4-BE49-F238E27FC236}">
                <a16:creationId xmlns:a16="http://schemas.microsoft.com/office/drawing/2014/main" id="{1A0098D3-3378-9897-B7DC-8761E5587F50}"/>
              </a:ext>
            </a:extLst>
          </p:cNvPr>
          <p:cNvSpPr>
            <a:spLocks noGrp="1"/>
          </p:cNvSpPr>
          <p:nvPr>
            <p:ph type="title"/>
          </p:nvPr>
        </p:nvSpPr>
        <p:spPr>
          <a:xfrm>
            <a:off x="628650" y="79601"/>
            <a:ext cx="7886700" cy="994172"/>
          </a:xfrm>
        </p:spPr>
        <p:txBody>
          <a:bodyPr>
            <a:normAutofit/>
          </a:bodyPr>
          <a:lstStyle/>
          <a:p>
            <a:r>
              <a:rPr lang="en-US" dirty="0"/>
              <a:t>Modeled Interventions</a:t>
            </a:r>
          </a:p>
        </p:txBody>
      </p:sp>
      <p:pic>
        <p:nvPicPr>
          <p:cNvPr id="5" name="Picture 4">
            <a:extLst>
              <a:ext uri="{FF2B5EF4-FFF2-40B4-BE49-F238E27FC236}">
                <a16:creationId xmlns:a16="http://schemas.microsoft.com/office/drawing/2014/main" id="{334FE0DC-5962-00D2-9687-C48B4974C5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015" y="2064150"/>
            <a:ext cx="4236244" cy="2543175"/>
          </a:xfrm>
          <a:prstGeom prst="rect">
            <a:avLst/>
          </a:prstGeom>
        </p:spPr>
      </p:pic>
      <p:pic>
        <p:nvPicPr>
          <p:cNvPr id="7" name="Picture 6">
            <a:extLst>
              <a:ext uri="{FF2B5EF4-FFF2-40B4-BE49-F238E27FC236}">
                <a16:creationId xmlns:a16="http://schemas.microsoft.com/office/drawing/2014/main" id="{FB9A702E-C57F-B211-F000-755A6D325C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0924" y="2754025"/>
            <a:ext cx="2070134" cy="1553219"/>
          </a:xfrm>
          <a:prstGeom prst="rect">
            <a:avLst/>
          </a:prstGeom>
        </p:spPr>
      </p:pic>
      <p:pic>
        <p:nvPicPr>
          <p:cNvPr id="8" name="Picture 7" descr="A car parked on the side of a vehicle&#10;&#10;Description automatically generated">
            <a:extLst>
              <a:ext uri="{FF2B5EF4-FFF2-40B4-BE49-F238E27FC236}">
                <a16:creationId xmlns:a16="http://schemas.microsoft.com/office/drawing/2014/main" id="{5D8A4E62-2A67-919E-44D3-8D2308190493}"/>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a:off x="6901058" y="2746200"/>
            <a:ext cx="2070134" cy="1552601"/>
          </a:xfrm>
          <a:prstGeom prst="rect">
            <a:avLst/>
          </a:prstGeom>
        </p:spPr>
      </p:pic>
      <p:pic>
        <p:nvPicPr>
          <p:cNvPr id="9" name="Picture 8" descr="A pile of dirt and grass field&#10;&#10;Description automatically generated">
            <a:extLst>
              <a:ext uri="{FF2B5EF4-FFF2-40B4-BE49-F238E27FC236}">
                <a16:creationId xmlns:a16="http://schemas.microsoft.com/office/drawing/2014/main" id="{2C95E33E-35FC-7299-AA7E-A4E21A6E7CAC}"/>
              </a:ext>
            </a:extLst>
          </p:cNvPr>
          <p:cNvPicPr>
            <a:picLocks noChangeAspect="1"/>
          </p:cNvPicPr>
          <p:nvPr/>
        </p:nvPicPr>
        <p:blipFill>
          <a:blip r:embed="rId6" cstate="email">
            <a:alphaModFix amt="20000"/>
            <a:extLst>
              <a:ext uri="{28A0092B-C50C-407E-A947-70E740481C1C}">
                <a14:useLocalDpi xmlns:a14="http://schemas.microsoft.com/office/drawing/2010/main"/>
              </a:ext>
            </a:extLst>
          </a:blip>
          <a:stretch>
            <a:fillRect/>
          </a:stretch>
        </p:blipFill>
        <p:spPr>
          <a:xfrm>
            <a:off x="4830924" y="4307244"/>
            <a:ext cx="2046697" cy="1535023"/>
          </a:xfrm>
          <a:prstGeom prst="rect">
            <a:avLst/>
          </a:prstGeom>
        </p:spPr>
      </p:pic>
      <p:pic>
        <p:nvPicPr>
          <p:cNvPr id="1026" name="Picture 2">
            <a:extLst>
              <a:ext uri="{FF2B5EF4-FFF2-40B4-BE49-F238E27FC236}">
                <a16:creationId xmlns:a16="http://schemas.microsoft.com/office/drawing/2014/main" id="{A3464C80-9ED0-6B03-D2ED-D706B546835A}"/>
              </a:ext>
            </a:extLst>
          </p:cNvPr>
          <p:cNvPicPr>
            <a:picLocks noChangeAspect="1" noChangeArrowheads="1"/>
          </p:cNvPicPr>
          <p:nvPr/>
        </p:nvPicPr>
        <p:blipFill>
          <a:blip r:embed="rId7" cstate="email">
            <a:alphaModFix amt="20000"/>
            <a:extLst>
              <a:ext uri="{28A0092B-C50C-407E-A947-70E740481C1C}">
                <a14:useLocalDpi xmlns:a14="http://schemas.microsoft.com/office/drawing/2010/main"/>
              </a:ext>
            </a:extLst>
          </a:blip>
          <a:srcRect/>
          <a:stretch>
            <a:fillRect/>
          </a:stretch>
        </p:blipFill>
        <p:spPr bwMode="auto">
          <a:xfrm>
            <a:off x="6877621" y="4299419"/>
            <a:ext cx="2070134" cy="15526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B42997-0B7A-F319-B79C-4E0B2A13C09B}"/>
              </a:ext>
            </a:extLst>
          </p:cNvPr>
          <p:cNvSpPr txBox="1"/>
          <p:nvPr/>
        </p:nvSpPr>
        <p:spPr>
          <a:xfrm>
            <a:off x="4814742" y="2754024"/>
            <a:ext cx="375744" cy="300082"/>
          </a:xfrm>
          <a:prstGeom prst="rect">
            <a:avLst/>
          </a:prstGeom>
          <a:solidFill>
            <a:schemeClr val="bg2">
              <a:lumMod val="25000"/>
            </a:schemeClr>
          </a:solidFill>
        </p:spPr>
        <p:txBody>
          <a:bodyPr wrap="none" rtlCol="0">
            <a:spAutoFit/>
          </a:bodyPr>
          <a:lstStyle/>
          <a:p>
            <a:r>
              <a:rPr lang="en-US" sz="1350">
                <a:solidFill>
                  <a:schemeClr val="bg1"/>
                </a:solidFill>
              </a:rPr>
              <a:t>AC</a:t>
            </a:r>
          </a:p>
        </p:txBody>
      </p:sp>
      <p:sp>
        <p:nvSpPr>
          <p:cNvPr id="11" name="TextBox 10">
            <a:extLst>
              <a:ext uri="{FF2B5EF4-FFF2-40B4-BE49-F238E27FC236}">
                <a16:creationId xmlns:a16="http://schemas.microsoft.com/office/drawing/2014/main" id="{4F2AD67D-1F44-9F19-6555-CA487E24D7BA}"/>
              </a:ext>
            </a:extLst>
          </p:cNvPr>
          <p:cNvSpPr txBox="1"/>
          <p:nvPr/>
        </p:nvSpPr>
        <p:spPr>
          <a:xfrm>
            <a:off x="6901058" y="2745581"/>
            <a:ext cx="369012" cy="300082"/>
          </a:xfrm>
          <a:prstGeom prst="rect">
            <a:avLst/>
          </a:prstGeom>
          <a:solidFill>
            <a:schemeClr val="bg2">
              <a:lumMod val="25000"/>
            </a:schemeClr>
          </a:solidFill>
        </p:spPr>
        <p:txBody>
          <a:bodyPr wrap="none" rtlCol="0">
            <a:spAutoFit/>
          </a:bodyPr>
          <a:lstStyle/>
          <a:p>
            <a:r>
              <a:rPr lang="en-US" sz="1350">
                <a:solidFill>
                  <a:schemeClr val="bg1"/>
                </a:solidFill>
              </a:rPr>
              <a:t>PR</a:t>
            </a:r>
          </a:p>
        </p:txBody>
      </p:sp>
      <p:sp>
        <p:nvSpPr>
          <p:cNvPr id="12" name="TextBox 11">
            <a:extLst>
              <a:ext uri="{FF2B5EF4-FFF2-40B4-BE49-F238E27FC236}">
                <a16:creationId xmlns:a16="http://schemas.microsoft.com/office/drawing/2014/main" id="{7DC020CF-A17F-A4CA-9FA7-7E7AD79E0DC0}"/>
              </a:ext>
            </a:extLst>
          </p:cNvPr>
          <p:cNvSpPr txBox="1"/>
          <p:nvPr/>
        </p:nvSpPr>
        <p:spPr>
          <a:xfrm>
            <a:off x="4830923" y="4307243"/>
            <a:ext cx="389850" cy="300082"/>
          </a:xfrm>
          <a:prstGeom prst="rect">
            <a:avLst/>
          </a:prstGeom>
          <a:solidFill>
            <a:schemeClr val="bg2">
              <a:lumMod val="25000"/>
            </a:schemeClr>
          </a:solidFill>
        </p:spPr>
        <p:txBody>
          <a:bodyPr wrap="none" rtlCol="0">
            <a:spAutoFit/>
          </a:bodyPr>
          <a:lstStyle/>
          <a:p>
            <a:r>
              <a:rPr lang="en-US" sz="1350">
                <a:solidFill>
                  <a:schemeClr val="bg1"/>
                </a:solidFill>
              </a:rPr>
              <a:t>HV</a:t>
            </a:r>
          </a:p>
        </p:txBody>
      </p:sp>
      <p:sp>
        <p:nvSpPr>
          <p:cNvPr id="13" name="TextBox 12">
            <a:extLst>
              <a:ext uri="{FF2B5EF4-FFF2-40B4-BE49-F238E27FC236}">
                <a16:creationId xmlns:a16="http://schemas.microsoft.com/office/drawing/2014/main" id="{5CD8C322-3B58-C234-7C65-2CA191BC6307}"/>
              </a:ext>
            </a:extLst>
          </p:cNvPr>
          <p:cNvSpPr txBox="1"/>
          <p:nvPr/>
        </p:nvSpPr>
        <p:spPr>
          <a:xfrm>
            <a:off x="6877620" y="4297489"/>
            <a:ext cx="362600" cy="300082"/>
          </a:xfrm>
          <a:prstGeom prst="rect">
            <a:avLst/>
          </a:prstGeom>
          <a:solidFill>
            <a:schemeClr val="bg2">
              <a:lumMod val="25000"/>
            </a:schemeClr>
          </a:solidFill>
        </p:spPr>
        <p:txBody>
          <a:bodyPr wrap="none" rtlCol="0">
            <a:spAutoFit/>
          </a:bodyPr>
          <a:lstStyle/>
          <a:p>
            <a:r>
              <a:rPr lang="en-US" sz="1350">
                <a:solidFill>
                  <a:schemeClr val="bg1"/>
                </a:solidFill>
              </a:rPr>
              <a:t>LD</a:t>
            </a:r>
          </a:p>
        </p:txBody>
      </p:sp>
      <p:sp>
        <p:nvSpPr>
          <p:cNvPr id="6" name="TextBox 5">
            <a:extLst>
              <a:ext uri="{FF2B5EF4-FFF2-40B4-BE49-F238E27FC236}">
                <a16:creationId xmlns:a16="http://schemas.microsoft.com/office/drawing/2014/main" id="{231798BF-3006-1522-35CA-A82CBA7A105C}"/>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
        <p:nvSpPr>
          <p:cNvPr id="2" name="Slide Number Placeholder 1">
            <a:extLst>
              <a:ext uri="{FF2B5EF4-FFF2-40B4-BE49-F238E27FC236}">
                <a16:creationId xmlns:a16="http://schemas.microsoft.com/office/drawing/2014/main" id="{D926499C-9614-5C05-14BD-0799D814DF80}"/>
              </a:ext>
            </a:extLst>
          </p:cNvPr>
          <p:cNvSpPr>
            <a:spLocks noGrp="1"/>
          </p:cNvSpPr>
          <p:nvPr>
            <p:ph type="sldNum" sz="quarter" idx="12"/>
          </p:nvPr>
        </p:nvSpPr>
        <p:spPr/>
        <p:txBody>
          <a:bodyPr/>
          <a:lstStyle/>
          <a:p>
            <a:fld id="{FCFAA3B7-4689-AA47-B87F-0C0066A450D7}" type="slidenum">
              <a:rPr lang="en-US" smtClean="0"/>
              <a:t>22</a:t>
            </a:fld>
            <a:endParaRPr lang="en-US"/>
          </a:p>
        </p:txBody>
      </p:sp>
    </p:spTree>
    <p:extLst>
      <p:ext uri="{BB962C8B-B14F-4D97-AF65-F5344CB8AC3E}">
        <p14:creationId xmlns:p14="http://schemas.microsoft.com/office/powerpoint/2010/main" val="1300130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16092-AD3E-1FAA-B090-057FE56725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73040" y="1239036"/>
            <a:ext cx="5259530" cy="1249503"/>
          </a:xfrm>
          <a:prstGeom prst="rect">
            <a:avLst/>
          </a:prstGeom>
        </p:spPr>
      </p:pic>
      <p:sp>
        <p:nvSpPr>
          <p:cNvPr id="4" name="Title 1">
            <a:extLst>
              <a:ext uri="{FF2B5EF4-FFF2-40B4-BE49-F238E27FC236}">
                <a16:creationId xmlns:a16="http://schemas.microsoft.com/office/drawing/2014/main" id="{1A0098D3-3378-9897-B7DC-8761E5587F50}"/>
              </a:ext>
            </a:extLst>
          </p:cNvPr>
          <p:cNvSpPr>
            <a:spLocks noGrp="1"/>
          </p:cNvSpPr>
          <p:nvPr>
            <p:ph type="title"/>
          </p:nvPr>
        </p:nvSpPr>
        <p:spPr>
          <a:xfrm>
            <a:off x="628650" y="79601"/>
            <a:ext cx="7886700" cy="994172"/>
          </a:xfrm>
        </p:spPr>
        <p:txBody>
          <a:bodyPr>
            <a:normAutofit/>
          </a:bodyPr>
          <a:lstStyle/>
          <a:p>
            <a:r>
              <a:rPr lang="en-US" dirty="0"/>
              <a:t>Modeled Interventions</a:t>
            </a:r>
          </a:p>
        </p:txBody>
      </p:sp>
      <p:pic>
        <p:nvPicPr>
          <p:cNvPr id="5" name="Picture 4">
            <a:extLst>
              <a:ext uri="{FF2B5EF4-FFF2-40B4-BE49-F238E27FC236}">
                <a16:creationId xmlns:a16="http://schemas.microsoft.com/office/drawing/2014/main" id="{334FE0DC-5962-00D2-9687-C48B4974C5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015" y="2064150"/>
            <a:ext cx="4236244" cy="2543175"/>
          </a:xfrm>
          <a:prstGeom prst="rect">
            <a:avLst/>
          </a:prstGeom>
        </p:spPr>
      </p:pic>
      <p:pic>
        <p:nvPicPr>
          <p:cNvPr id="7" name="Picture 6">
            <a:extLst>
              <a:ext uri="{FF2B5EF4-FFF2-40B4-BE49-F238E27FC236}">
                <a16:creationId xmlns:a16="http://schemas.microsoft.com/office/drawing/2014/main" id="{FB9A702E-C57F-B211-F000-755A6D325C3D}"/>
              </a:ext>
            </a:extLst>
          </p:cNvPr>
          <p:cNvPicPr>
            <a:picLocks noChangeAspect="1"/>
          </p:cNvPicPr>
          <p:nvPr/>
        </p:nvPicPr>
        <p:blipFill>
          <a:blip r:embed="rId4" cstate="email">
            <a:alphaModFix amt="20000"/>
            <a:extLst>
              <a:ext uri="{28A0092B-C50C-407E-A947-70E740481C1C}">
                <a14:useLocalDpi xmlns:a14="http://schemas.microsoft.com/office/drawing/2010/main"/>
              </a:ext>
            </a:extLst>
          </a:blip>
          <a:stretch>
            <a:fillRect/>
          </a:stretch>
        </p:blipFill>
        <p:spPr>
          <a:xfrm>
            <a:off x="4830924" y="2754025"/>
            <a:ext cx="2070134" cy="1553219"/>
          </a:xfrm>
          <a:prstGeom prst="rect">
            <a:avLst/>
          </a:prstGeom>
        </p:spPr>
      </p:pic>
      <p:pic>
        <p:nvPicPr>
          <p:cNvPr id="8" name="Picture 7" descr="A car parked on the side of a vehicle&#10;&#10;Description automatically generated">
            <a:extLst>
              <a:ext uri="{FF2B5EF4-FFF2-40B4-BE49-F238E27FC236}">
                <a16:creationId xmlns:a16="http://schemas.microsoft.com/office/drawing/2014/main" id="{5D8A4E62-2A67-919E-44D3-8D2308190493}"/>
              </a:ext>
            </a:extLst>
          </p:cNvPr>
          <p:cNvPicPr>
            <a:picLocks noChangeAspect="1"/>
          </p:cNvPicPr>
          <p:nvPr/>
        </p:nvPicPr>
        <p:blipFill>
          <a:blip r:embed="rId5" cstate="email">
            <a:alphaModFix/>
            <a:extLst>
              <a:ext uri="{28A0092B-C50C-407E-A947-70E740481C1C}">
                <a14:useLocalDpi xmlns:a14="http://schemas.microsoft.com/office/drawing/2010/main"/>
              </a:ext>
            </a:extLst>
          </a:blip>
          <a:stretch>
            <a:fillRect/>
          </a:stretch>
        </p:blipFill>
        <p:spPr>
          <a:xfrm>
            <a:off x="6901058" y="2746200"/>
            <a:ext cx="2070134" cy="1552601"/>
          </a:xfrm>
          <a:prstGeom prst="rect">
            <a:avLst/>
          </a:prstGeom>
        </p:spPr>
      </p:pic>
      <p:pic>
        <p:nvPicPr>
          <p:cNvPr id="9" name="Picture 8" descr="A pile of dirt and grass field&#10;&#10;Description automatically generated">
            <a:extLst>
              <a:ext uri="{FF2B5EF4-FFF2-40B4-BE49-F238E27FC236}">
                <a16:creationId xmlns:a16="http://schemas.microsoft.com/office/drawing/2014/main" id="{2C95E33E-35FC-7299-AA7E-A4E21A6E7CAC}"/>
              </a:ext>
            </a:extLst>
          </p:cNvPr>
          <p:cNvPicPr>
            <a:picLocks noChangeAspect="1"/>
          </p:cNvPicPr>
          <p:nvPr/>
        </p:nvPicPr>
        <p:blipFill>
          <a:blip r:embed="rId6" cstate="email">
            <a:alphaModFix amt="20000"/>
            <a:extLst>
              <a:ext uri="{28A0092B-C50C-407E-A947-70E740481C1C}">
                <a14:useLocalDpi xmlns:a14="http://schemas.microsoft.com/office/drawing/2010/main"/>
              </a:ext>
            </a:extLst>
          </a:blip>
          <a:stretch>
            <a:fillRect/>
          </a:stretch>
        </p:blipFill>
        <p:spPr>
          <a:xfrm>
            <a:off x="4830924" y="4307244"/>
            <a:ext cx="2046697" cy="1535023"/>
          </a:xfrm>
          <a:prstGeom prst="rect">
            <a:avLst/>
          </a:prstGeom>
        </p:spPr>
      </p:pic>
      <p:pic>
        <p:nvPicPr>
          <p:cNvPr id="1026" name="Picture 2">
            <a:extLst>
              <a:ext uri="{FF2B5EF4-FFF2-40B4-BE49-F238E27FC236}">
                <a16:creationId xmlns:a16="http://schemas.microsoft.com/office/drawing/2014/main" id="{A3464C80-9ED0-6B03-D2ED-D706B546835A}"/>
              </a:ext>
            </a:extLst>
          </p:cNvPr>
          <p:cNvPicPr>
            <a:picLocks noChangeAspect="1" noChangeArrowheads="1"/>
          </p:cNvPicPr>
          <p:nvPr/>
        </p:nvPicPr>
        <p:blipFill>
          <a:blip r:embed="rId7" cstate="email">
            <a:alphaModFix amt="20000"/>
            <a:extLst>
              <a:ext uri="{28A0092B-C50C-407E-A947-70E740481C1C}">
                <a14:useLocalDpi xmlns:a14="http://schemas.microsoft.com/office/drawing/2010/main"/>
              </a:ext>
            </a:extLst>
          </a:blip>
          <a:srcRect/>
          <a:stretch>
            <a:fillRect/>
          </a:stretch>
        </p:blipFill>
        <p:spPr bwMode="auto">
          <a:xfrm>
            <a:off x="6877621" y="4299419"/>
            <a:ext cx="2070134" cy="15526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B42997-0B7A-F319-B79C-4E0B2A13C09B}"/>
              </a:ext>
            </a:extLst>
          </p:cNvPr>
          <p:cNvSpPr txBox="1"/>
          <p:nvPr/>
        </p:nvSpPr>
        <p:spPr>
          <a:xfrm>
            <a:off x="4814742" y="2754024"/>
            <a:ext cx="375744" cy="300082"/>
          </a:xfrm>
          <a:prstGeom prst="rect">
            <a:avLst/>
          </a:prstGeom>
          <a:solidFill>
            <a:schemeClr val="bg2">
              <a:lumMod val="25000"/>
            </a:schemeClr>
          </a:solidFill>
        </p:spPr>
        <p:txBody>
          <a:bodyPr wrap="none" rtlCol="0">
            <a:spAutoFit/>
          </a:bodyPr>
          <a:lstStyle/>
          <a:p>
            <a:r>
              <a:rPr lang="en-US" sz="1350">
                <a:solidFill>
                  <a:schemeClr val="bg1"/>
                </a:solidFill>
              </a:rPr>
              <a:t>AC</a:t>
            </a:r>
          </a:p>
        </p:txBody>
      </p:sp>
      <p:sp>
        <p:nvSpPr>
          <p:cNvPr id="11" name="TextBox 10">
            <a:extLst>
              <a:ext uri="{FF2B5EF4-FFF2-40B4-BE49-F238E27FC236}">
                <a16:creationId xmlns:a16="http://schemas.microsoft.com/office/drawing/2014/main" id="{4F2AD67D-1F44-9F19-6555-CA487E24D7BA}"/>
              </a:ext>
            </a:extLst>
          </p:cNvPr>
          <p:cNvSpPr txBox="1"/>
          <p:nvPr/>
        </p:nvSpPr>
        <p:spPr>
          <a:xfrm>
            <a:off x="6901058" y="2745581"/>
            <a:ext cx="369012" cy="300082"/>
          </a:xfrm>
          <a:prstGeom prst="rect">
            <a:avLst/>
          </a:prstGeom>
          <a:solidFill>
            <a:schemeClr val="bg2">
              <a:lumMod val="25000"/>
            </a:schemeClr>
          </a:solidFill>
        </p:spPr>
        <p:txBody>
          <a:bodyPr wrap="none" rtlCol="0">
            <a:spAutoFit/>
          </a:bodyPr>
          <a:lstStyle/>
          <a:p>
            <a:r>
              <a:rPr lang="en-US" sz="1350">
                <a:solidFill>
                  <a:schemeClr val="bg1"/>
                </a:solidFill>
              </a:rPr>
              <a:t>PR</a:t>
            </a:r>
          </a:p>
        </p:txBody>
      </p:sp>
      <p:sp>
        <p:nvSpPr>
          <p:cNvPr id="12" name="TextBox 11">
            <a:extLst>
              <a:ext uri="{FF2B5EF4-FFF2-40B4-BE49-F238E27FC236}">
                <a16:creationId xmlns:a16="http://schemas.microsoft.com/office/drawing/2014/main" id="{7DC020CF-A17F-A4CA-9FA7-7E7AD79E0DC0}"/>
              </a:ext>
            </a:extLst>
          </p:cNvPr>
          <p:cNvSpPr txBox="1"/>
          <p:nvPr/>
        </p:nvSpPr>
        <p:spPr>
          <a:xfrm>
            <a:off x="4830923" y="4307243"/>
            <a:ext cx="389850" cy="300082"/>
          </a:xfrm>
          <a:prstGeom prst="rect">
            <a:avLst/>
          </a:prstGeom>
          <a:solidFill>
            <a:schemeClr val="bg2">
              <a:lumMod val="25000"/>
            </a:schemeClr>
          </a:solidFill>
        </p:spPr>
        <p:txBody>
          <a:bodyPr wrap="none" rtlCol="0">
            <a:spAutoFit/>
          </a:bodyPr>
          <a:lstStyle/>
          <a:p>
            <a:r>
              <a:rPr lang="en-US" sz="1350">
                <a:solidFill>
                  <a:schemeClr val="bg1"/>
                </a:solidFill>
              </a:rPr>
              <a:t>HV</a:t>
            </a:r>
          </a:p>
        </p:txBody>
      </p:sp>
      <p:sp>
        <p:nvSpPr>
          <p:cNvPr id="13" name="TextBox 12">
            <a:extLst>
              <a:ext uri="{FF2B5EF4-FFF2-40B4-BE49-F238E27FC236}">
                <a16:creationId xmlns:a16="http://schemas.microsoft.com/office/drawing/2014/main" id="{5CD8C322-3B58-C234-7C65-2CA191BC6307}"/>
              </a:ext>
            </a:extLst>
          </p:cNvPr>
          <p:cNvSpPr txBox="1"/>
          <p:nvPr/>
        </p:nvSpPr>
        <p:spPr>
          <a:xfrm>
            <a:off x="6877620" y="4297489"/>
            <a:ext cx="362600" cy="300082"/>
          </a:xfrm>
          <a:prstGeom prst="rect">
            <a:avLst/>
          </a:prstGeom>
          <a:solidFill>
            <a:schemeClr val="bg2">
              <a:lumMod val="25000"/>
            </a:schemeClr>
          </a:solidFill>
        </p:spPr>
        <p:txBody>
          <a:bodyPr wrap="none" rtlCol="0">
            <a:spAutoFit/>
          </a:bodyPr>
          <a:lstStyle/>
          <a:p>
            <a:r>
              <a:rPr lang="en-US" sz="1350">
                <a:solidFill>
                  <a:schemeClr val="bg1"/>
                </a:solidFill>
              </a:rPr>
              <a:t>LD</a:t>
            </a:r>
          </a:p>
        </p:txBody>
      </p:sp>
      <p:sp>
        <p:nvSpPr>
          <p:cNvPr id="6" name="TextBox 5">
            <a:extLst>
              <a:ext uri="{FF2B5EF4-FFF2-40B4-BE49-F238E27FC236}">
                <a16:creationId xmlns:a16="http://schemas.microsoft.com/office/drawing/2014/main" id="{231798BF-3006-1522-35CA-A82CBA7A105C}"/>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
        <p:nvSpPr>
          <p:cNvPr id="2" name="Slide Number Placeholder 1">
            <a:extLst>
              <a:ext uri="{FF2B5EF4-FFF2-40B4-BE49-F238E27FC236}">
                <a16:creationId xmlns:a16="http://schemas.microsoft.com/office/drawing/2014/main" id="{D926499C-9614-5C05-14BD-0799D814DF80}"/>
              </a:ext>
            </a:extLst>
          </p:cNvPr>
          <p:cNvSpPr>
            <a:spLocks noGrp="1"/>
          </p:cNvSpPr>
          <p:nvPr>
            <p:ph type="sldNum" sz="quarter" idx="12"/>
          </p:nvPr>
        </p:nvSpPr>
        <p:spPr/>
        <p:txBody>
          <a:bodyPr/>
          <a:lstStyle/>
          <a:p>
            <a:fld id="{FCFAA3B7-4689-AA47-B87F-0C0066A450D7}" type="slidenum">
              <a:rPr lang="en-US" smtClean="0"/>
              <a:t>23</a:t>
            </a:fld>
            <a:endParaRPr lang="en-US"/>
          </a:p>
        </p:txBody>
      </p:sp>
      <p:sp>
        <p:nvSpPr>
          <p:cNvPr id="16" name="Content Placeholder 15">
            <a:extLst>
              <a:ext uri="{FF2B5EF4-FFF2-40B4-BE49-F238E27FC236}">
                <a16:creationId xmlns:a16="http://schemas.microsoft.com/office/drawing/2014/main" id="{825991A5-305E-1F91-705D-C8E979EA71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78975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16092-AD3E-1FAA-B090-057FE56725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73040" y="1239036"/>
            <a:ext cx="5259530" cy="1249503"/>
          </a:xfrm>
          <a:prstGeom prst="rect">
            <a:avLst/>
          </a:prstGeom>
        </p:spPr>
      </p:pic>
      <p:sp>
        <p:nvSpPr>
          <p:cNvPr id="4" name="Title 1">
            <a:extLst>
              <a:ext uri="{FF2B5EF4-FFF2-40B4-BE49-F238E27FC236}">
                <a16:creationId xmlns:a16="http://schemas.microsoft.com/office/drawing/2014/main" id="{1A0098D3-3378-9897-B7DC-8761E5587F50}"/>
              </a:ext>
            </a:extLst>
          </p:cNvPr>
          <p:cNvSpPr>
            <a:spLocks noGrp="1"/>
          </p:cNvSpPr>
          <p:nvPr>
            <p:ph type="title"/>
          </p:nvPr>
        </p:nvSpPr>
        <p:spPr>
          <a:xfrm>
            <a:off x="628650" y="79601"/>
            <a:ext cx="7886700" cy="994172"/>
          </a:xfrm>
        </p:spPr>
        <p:txBody>
          <a:bodyPr>
            <a:normAutofit/>
          </a:bodyPr>
          <a:lstStyle/>
          <a:p>
            <a:r>
              <a:rPr lang="en-US" dirty="0"/>
              <a:t>Modeled Interventions</a:t>
            </a:r>
          </a:p>
        </p:txBody>
      </p:sp>
      <p:pic>
        <p:nvPicPr>
          <p:cNvPr id="5" name="Picture 4">
            <a:extLst>
              <a:ext uri="{FF2B5EF4-FFF2-40B4-BE49-F238E27FC236}">
                <a16:creationId xmlns:a16="http://schemas.microsoft.com/office/drawing/2014/main" id="{334FE0DC-5962-00D2-9687-C48B4974C5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015" y="2064150"/>
            <a:ext cx="4236244" cy="2543175"/>
          </a:xfrm>
          <a:prstGeom prst="rect">
            <a:avLst/>
          </a:prstGeom>
        </p:spPr>
      </p:pic>
      <p:pic>
        <p:nvPicPr>
          <p:cNvPr id="7" name="Picture 6">
            <a:extLst>
              <a:ext uri="{FF2B5EF4-FFF2-40B4-BE49-F238E27FC236}">
                <a16:creationId xmlns:a16="http://schemas.microsoft.com/office/drawing/2014/main" id="{FB9A702E-C57F-B211-F000-755A6D325C3D}"/>
              </a:ext>
            </a:extLst>
          </p:cNvPr>
          <p:cNvPicPr>
            <a:picLocks noChangeAspect="1"/>
          </p:cNvPicPr>
          <p:nvPr/>
        </p:nvPicPr>
        <p:blipFill>
          <a:blip r:embed="rId4" cstate="email">
            <a:alphaModFix amt="20000"/>
            <a:extLst>
              <a:ext uri="{28A0092B-C50C-407E-A947-70E740481C1C}">
                <a14:useLocalDpi xmlns:a14="http://schemas.microsoft.com/office/drawing/2010/main"/>
              </a:ext>
            </a:extLst>
          </a:blip>
          <a:stretch>
            <a:fillRect/>
          </a:stretch>
        </p:blipFill>
        <p:spPr>
          <a:xfrm>
            <a:off x="4830924" y="2754025"/>
            <a:ext cx="2070134" cy="1553219"/>
          </a:xfrm>
          <a:prstGeom prst="rect">
            <a:avLst/>
          </a:prstGeom>
        </p:spPr>
      </p:pic>
      <p:pic>
        <p:nvPicPr>
          <p:cNvPr id="8" name="Picture 7" descr="A car parked on the side of a vehicle&#10;&#10;Description automatically generated">
            <a:extLst>
              <a:ext uri="{FF2B5EF4-FFF2-40B4-BE49-F238E27FC236}">
                <a16:creationId xmlns:a16="http://schemas.microsoft.com/office/drawing/2014/main" id="{5D8A4E62-2A67-919E-44D3-8D2308190493}"/>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a:off x="6901058" y="2746200"/>
            <a:ext cx="2070134" cy="1552601"/>
          </a:xfrm>
          <a:prstGeom prst="rect">
            <a:avLst/>
          </a:prstGeom>
        </p:spPr>
      </p:pic>
      <p:pic>
        <p:nvPicPr>
          <p:cNvPr id="9" name="Picture 8" descr="A pile of dirt and grass field&#10;&#10;Description automatically generated">
            <a:extLst>
              <a:ext uri="{FF2B5EF4-FFF2-40B4-BE49-F238E27FC236}">
                <a16:creationId xmlns:a16="http://schemas.microsoft.com/office/drawing/2014/main" id="{2C95E33E-35FC-7299-AA7E-A4E21A6E7CAC}"/>
              </a:ext>
            </a:extLst>
          </p:cNvPr>
          <p:cNvPicPr>
            <a:picLocks noChangeAspect="1"/>
          </p:cNvPicPr>
          <p:nvPr/>
        </p:nvPicPr>
        <p:blipFill>
          <a:blip r:embed="rId6" cstate="email">
            <a:alphaModFix/>
            <a:extLst>
              <a:ext uri="{28A0092B-C50C-407E-A947-70E740481C1C}">
                <a14:useLocalDpi xmlns:a14="http://schemas.microsoft.com/office/drawing/2010/main"/>
              </a:ext>
            </a:extLst>
          </a:blip>
          <a:stretch>
            <a:fillRect/>
          </a:stretch>
        </p:blipFill>
        <p:spPr>
          <a:xfrm>
            <a:off x="4830924" y="4307244"/>
            <a:ext cx="2046697" cy="1535023"/>
          </a:xfrm>
          <a:prstGeom prst="rect">
            <a:avLst/>
          </a:prstGeom>
        </p:spPr>
      </p:pic>
      <p:pic>
        <p:nvPicPr>
          <p:cNvPr id="1026" name="Picture 2">
            <a:extLst>
              <a:ext uri="{FF2B5EF4-FFF2-40B4-BE49-F238E27FC236}">
                <a16:creationId xmlns:a16="http://schemas.microsoft.com/office/drawing/2014/main" id="{A3464C80-9ED0-6B03-D2ED-D706B546835A}"/>
              </a:ext>
            </a:extLst>
          </p:cNvPr>
          <p:cNvPicPr>
            <a:picLocks noChangeAspect="1" noChangeArrowheads="1"/>
          </p:cNvPicPr>
          <p:nvPr/>
        </p:nvPicPr>
        <p:blipFill>
          <a:blip r:embed="rId7" cstate="email">
            <a:alphaModFix amt="20000"/>
            <a:extLst>
              <a:ext uri="{28A0092B-C50C-407E-A947-70E740481C1C}">
                <a14:useLocalDpi xmlns:a14="http://schemas.microsoft.com/office/drawing/2010/main"/>
              </a:ext>
            </a:extLst>
          </a:blip>
          <a:srcRect/>
          <a:stretch>
            <a:fillRect/>
          </a:stretch>
        </p:blipFill>
        <p:spPr bwMode="auto">
          <a:xfrm>
            <a:off x="6877621" y="4299419"/>
            <a:ext cx="2070134" cy="15526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B42997-0B7A-F319-B79C-4E0B2A13C09B}"/>
              </a:ext>
            </a:extLst>
          </p:cNvPr>
          <p:cNvSpPr txBox="1"/>
          <p:nvPr/>
        </p:nvSpPr>
        <p:spPr>
          <a:xfrm>
            <a:off x="4814742" y="2754024"/>
            <a:ext cx="375744" cy="300082"/>
          </a:xfrm>
          <a:prstGeom prst="rect">
            <a:avLst/>
          </a:prstGeom>
          <a:solidFill>
            <a:schemeClr val="bg2">
              <a:lumMod val="25000"/>
            </a:schemeClr>
          </a:solidFill>
        </p:spPr>
        <p:txBody>
          <a:bodyPr wrap="none" rtlCol="0">
            <a:spAutoFit/>
          </a:bodyPr>
          <a:lstStyle/>
          <a:p>
            <a:r>
              <a:rPr lang="en-US" sz="1350">
                <a:solidFill>
                  <a:schemeClr val="bg1"/>
                </a:solidFill>
              </a:rPr>
              <a:t>AC</a:t>
            </a:r>
          </a:p>
        </p:txBody>
      </p:sp>
      <p:sp>
        <p:nvSpPr>
          <p:cNvPr id="11" name="TextBox 10">
            <a:extLst>
              <a:ext uri="{FF2B5EF4-FFF2-40B4-BE49-F238E27FC236}">
                <a16:creationId xmlns:a16="http://schemas.microsoft.com/office/drawing/2014/main" id="{4F2AD67D-1F44-9F19-6555-CA487E24D7BA}"/>
              </a:ext>
            </a:extLst>
          </p:cNvPr>
          <p:cNvSpPr txBox="1"/>
          <p:nvPr/>
        </p:nvSpPr>
        <p:spPr>
          <a:xfrm>
            <a:off x="6901058" y="2745581"/>
            <a:ext cx="369012" cy="300082"/>
          </a:xfrm>
          <a:prstGeom prst="rect">
            <a:avLst/>
          </a:prstGeom>
          <a:solidFill>
            <a:schemeClr val="bg2">
              <a:lumMod val="25000"/>
            </a:schemeClr>
          </a:solidFill>
        </p:spPr>
        <p:txBody>
          <a:bodyPr wrap="none" rtlCol="0">
            <a:spAutoFit/>
          </a:bodyPr>
          <a:lstStyle/>
          <a:p>
            <a:r>
              <a:rPr lang="en-US" sz="1350">
                <a:solidFill>
                  <a:schemeClr val="bg1"/>
                </a:solidFill>
              </a:rPr>
              <a:t>PR</a:t>
            </a:r>
          </a:p>
        </p:txBody>
      </p:sp>
      <p:sp>
        <p:nvSpPr>
          <p:cNvPr id="12" name="TextBox 11">
            <a:extLst>
              <a:ext uri="{FF2B5EF4-FFF2-40B4-BE49-F238E27FC236}">
                <a16:creationId xmlns:a16="http://schemas.microsoft.com/office/drawing/2014/main" id="{7DC020CF-A17F-A4CA-9FA7-7E7AD79E0DC0}"/>
              </a:ext>
            </a:extLst>
          </p:cNvPr>
          <p:cNvSpPr txBox="1"/>
          <p:nvPr/>
        </p:nvSpPr>
        <p:spPr>
          <a:xfrm>
            <a:off x="4830923" y="4307243"/>
            <a:ext cx="389850" cy="300082"/>
          </a:xfrm>
          <a:prstGeom prst="rect">
            <a:avLst/>
          </a:prstGeom>
          <a:solidFill>
            <a:schemeClr val="bg2">
              <a:lumMod val="25000"/>
            </a:schemeClr>
          </a:solidFill>
        </p:spPr>
        <p:txBody>
          <a:bodyPr wrap="none" rtlCol="0">
            <a:spAutoFit/>
          </a:bodyPr>
          <a:lstStyle/>
          <a:p>
            <a:r>
              <a:rPr lang="en-US" sz="1350">
                <a:solidFill>
                  <a:schemeClr val="bg1"/>
                </a:solidFill>
              </a:rPr>
              <a:t>HV</a:t>
            </a:r>
          </a:p>
        </p:txBody>
      </p:sp>
      <p:sp>
        <p:nvSpPr>
          <p:cNvPr id="13" name="TextBox 12">
            <a:extLst>
              <a:ext uri="{FF2B5EF4-FFF2-40B4-BE49-F238E27FC236}">
                <a16:creationId xmlns:a16="http://schemas.microsoft.com/office/drawing/2014/main" id="{5CD8C322-3B58-C234-7C65-2CA191BC6307}"/>
              </a:ext>
            </a:extLst>
          </p:cNvPr>
          <p:cNvSpPr txBox="1"/>
          <p:nvPr/>
        </p:nvSpPr>
        <p:spPr>
          <a:xfrm>
            <a:off x="6877620" y="4297489"/>
            <a:ext cx="362600" cy="300082"/>
          </a:xfrm>
          <a:prstGeom prst="rect">
            <a:avLst/>
          </a:prstGeom>
          <a:solidFill>
            <a:schemeClr val="bg2">
              <a:lumMod val="25000"/>
            </a:schemeClr>
          </a:solidFill>
        </p:spPr>
        <p:txBody>
          <a:bodyPr wrap="none" rtlCol="0">
            <a:spAutoFit/>
          </a:bodyPr>
          <a:lstStyle/>
          <a:p>
            <a:r>
              <a:rPr lang="en-US" sz="1350">
                <a:solidFill>
                  <a:schemeClr val="bg1"/>
                </a:solidFill>
              </a:rPr>
              <a:t>LD</a:t>
            </a:r>
          </a:p>
        </p:txBody>
      </p:sp>
      <p:sp>
        <p:nvSpPr>
          <p:cNvPr id="6" name="TextBox 5">
            <a:extLst>
              <a:ext uri="{FF2B5EF4-FFF2-40B4-BE49-F238E27FC236}">
                <a16:creationId xmlns:a16="http://schemas.microsoft.com/office/drawing/2014/main" id="{231798BF-3006-1522-35CA-A82CBA7A105C}"/>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
        <p:nvSpPr>
          <p:cNvPr id="2" name="Slide Number Placeholder 1">
            <a:extLst>
              <a:ext uri="{FF2B5EF4-FFF2-40B4-BE49-F238E27FC236}">
                <a16:creationId xmlns:a16="http://schemas.microsoft.com/office/drawing/2014/main" id="{D926499C-9614-5C05-14BD-0799D814DF80}"/>
              </a:ext>
            </a:extLst>
          </p:cNvPr>
          <p:cNvSpPr>
            <a:spLocks noGrp="1"/>
          </p:cNvSpPr>
          <p:nvPr>
            <p:ph type="sldNum" sz="quarter" idx="12"/>
          </p:nvPr>
        </p:nvSpPr>
        <p:spPr/>
        <p:txBody>
          <a:bodyPr/>
          <a:lstStyle/>
          <a:p>
            <a:fld id="{FCFAA3B7-4689-AA47-B87F-0C0066A450D7}" type="slidenum">
              <a:rPr lang="en-US" smtClean="0"/>
              <a:t>24</a:t>
            </a:fld>
            <a:endParaRPr lang="en-US"/>
          </a:p>
        </p:txBody>
      </p:sp>
      <p:sp>
        <p:nvSpPr>
          <p:cNvPr id="16" name="Content Placeholder 15">
            <a:extLst>
              <a:ext uri="{FF2B5EF4-FFF2-40B4-BE49-F238E27FC236}">
                <a16:creationId xmlns:a16="http://schemas.microsoft.com/office/drawing/2014/main" id="{9DAAE1E9-71A9-3E7F-B0B3-7417463EC9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79278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16092-AD3E-1FAA-B090-057FE56725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73040" y="1239036"/>
            <a:ext cx="5259530" cy="1249503"/>
          </a:xfrm>
          <a:prstGeom prst="rect">
            <a:avLst/>
          </a:prstGeom>
        </p:spPr>
      </p:pic>
      <p:sp>
        <p:nvSpPr>
          <p:cNvPr id="4" name="Title 1">
            <a:extLst>
              <a:ext uri="{FF2B5EF4-FFF2-40B4-BE49-F238E27FC236}">
                <a16:creationId xmlns:a16="http://schemas.microsoft.com/office/drawing/2014/main" id="{1A0098D3-3378-9897-B7DC-8761E5587F50}"/>
              </a:ext>
            </a:extLst>
          </p:cNvPr>
          <p:cNvSpPr>
            <a:spLocks noGrp="1"/>
          </p:cNvSpPr>
          <p:nvPr>
            <p:ph type="title"/>
          </p:nvPr>
        </p:nvSpPr>
        <p:spPr>
          <a:xfrm>
            <a:off x="628650" y="79601"/>
            <a:ext cx="7886700" cy="994172"/>
          </a:xfrm>
        </p:spPr>
        <p:txBody>
          <a:bodyPr>
            <a:normAutofit/>
          </a:bodyPr>
          <a:lstStyle/>
          <a:p>
            <a:r>
              <a:rPr lang="en-US" dirty="0"/>
              <a:t>Modeled Interventions</a:t>
            </a:r>
          </a:p>
        </p:txBody>
      </p:sp>
      <p:pic>
        <p:nvPicPr>
          <p:cNvPr id="5" name="Picture 4">
            <a:extLst>
              <a:ext uri="{FF2B5EF4-FFF2-40B4-BE49-F238E27FC236}">
                <a16:creationId xmlns:a16="http://schemas.microsoft.com/office/drawing/2014/main" id="{334FE0DC-5962-00D2-9687-C48B4974C5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015" y="2064150"/>
            <a:ext cx="4236244" cy="2543175"/>
          </a:xfrm>
          <a:prstGeom prst="rect">
            <a:avLst/>
          </a:prstGeom>
        </p:spPr>
      </p:pic>
      <p:pic>
        <p:nvPicPr>
          <p:cNvPr id="7" name="Picture 6">
            <a:extLst>
              <a:ext uri="{FF2B5EF4-FFF2-40B4-BE49-F238E27FC236}">
                <a16:creationId xmlns:a16="http://schemas.microsoft.com/office/drawing/2014/main" id="{FB9A702E-C57F-B211-F000-755A6D325C3D}"/>
              </a:ext>
            </a:extLst>
          </p:cNvPr>
          <p:cNvPicPr>
            <a:picLocks noChangeAspect="1"/>
          </p:cNvPicPr>
          <p:nvPr/>
        </p:nvPicPr>
        <p:blipFill>
          <a:blip r:embed="rId4" cstate="email">
            <a:alphaModFix amt="20000"/>
            <a:extLst>
              <a:ext uri="{28A0092B-C50C-407E-A947-70E740481C1C}">
                <a14:useLocalDpi xmlns:a14="http://schemas.microsoft.com/office/drawing/2010/main"/>
              </a:ext>
            </a:extLst>
          </a:blip>
          <a:stretch>
            <a:fillRect/>
          </a:stretch>
        </p:blipFill>
        <p:spPr>
          <a:xfrm>
            <a:off x="4830924" y="2754025"/>
            <a:ext cx="2070134" cy="1553219"/>
          </a:xfrm>
          <a:prstGeom prst="rect">
            <a:avLst/>
          </a:prstGeom>
        </p:spPr>
      </p:pic>
      <p:pic>
        <p:nvPicPr>
          <p:cNvPr id="8" name="Picture 7" descr="A car parked on the side of a vehicle&#10;&#10;Description automatically generated">
            <a:extLst>
              <a:ext uri="{FF2B5EF4-FFF2-40B4-BE49-F238E27FC236}">
                <a16:creationId xmlns:a16="http://schemas.microsoft.com/office/drawing/2014/main" id="{5D8A4E62-2A67-919E-44D3-8D2308190493}"/>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a:off x="6901058" y="2746200"/>
            <a:ext cx="2070134" cy="1552601"/>
          </a:xfrm>
          <a:prstGeom prst="rect">
            <a:avLst/>
          </a:prstGeom>
        </p:spPr>
      </p:pic>
      <p:pic>
        <p:nvPicPr>
          <p:cNvPr id="9" name="Picture 8" descr="A pile of dirt and grass field&#10;&#10;Description automatically generated">
            <a:extLst>
              <a:ext uri="{FF2B5EF4-FFF2-40B4-BE49-F238E27FC236}">
                <a16:creationId xmlns:a16="http://schemas.microsoft.com/office/drawing/2014/main" id="{2C95E33E-35FC-7299-AA7E-A4E21A6E7CAC}"/>
              </a:ext>
            </a:extLst>
          </p:cNvPr>
          <p:cNvPicPr>
            <a:picLocks noChangeAspect="1"/>
          </p:cNvPicPr>
          <p:nvPr/>
        </p:nvPicPr>
        <p:blipFill>
          <a:blip r:embed="rId6" cstate="email">
            <a:alphaModFix amt="20000"/>
            <a:extLst>
              <a:ext uri="{28A0092B-C50C-407E-A947-70E740481C1C}">
                <a14:useLocalDpi xmlns:a14="http://schemas.microsoft.com/office/drawing/2010/main"/>
              </a:ext>
            </a:extLst>
          </a:blip>
          <a:stretch>
            <a:fillRect/>
          </a:stretch>
        </p:blipFill>
        <p:spPr>
          <a:xfrm>
            <a:off x="4830924" y="4307244"/>
            <a:ext cx="2046697" cy="1535023"/>
          </a:xfrm>
          <a:prstGeom prst="rect">
            <a:avLst/>
          </a:prstGeom>
        </p:spPr>
      </p:pic>
      <p:pic>
        <p:nvPicPr>
          <p:cNvPr id="1026" name="Picture 2">
            <a:extLst>
              <a:ext uri="{FF2B5EF4-FFF2-40B4-BE49-F238E27FC236}">
                <a16:creationId xmlns:a16="http://schemas.microsoft.com/office/drawing/2014/main" id="{A3464C80-9ED0-6B03-D2ED-D706B546835A}"/>
              </a:ext>
            </a:extLst>
          </p:cNvPr>
          <p:cNvPicPr>
            <a:picLocks noChangeAspect="1" noChangeArrowheads="1"/>
          </p:cNvPicPr>
          <p:nvPr/>
        </p:nvPicPr>
        <p:blipFill>
          <a:blip r:embed="rId7" cstate="email">
            <a:alphaModFix/>
            <a:extLst>
              <a:ext uri="{28A0092B-C50C-407E-A947-70E740481C1C}">
                <a14:useLocalDpi xmlns:a14="http://schemas.microsoft.com/office/drawing/2010/main"/>
              </a:ext>
            </a:extLst>
          </a:blip>
          <a:srcRect/>
          <a:stretch>
            <a:fillRect/>
          </a:stretch>
        </p:blipFill>
        <p:spPr bwMode="auto">
          <a:xfrm>
            <a:off x="6877621" y="4299419"/>
            <a:ext cx="2070134" cy="15526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B42997-0B7A-F319-B79C-4E0B2A13C09B}"/>
              </a:ext>
            </a:extLst>
          </p:cNvPr>
          <p:cNvSpPr txBox="1"/>
          <p:nvPr/>
        </p:nvSpPr>
        <p:spPr>
          <a:xfrm>
            <a:off x="4814742" y="2754024"/>
            <a:ext cx="375744" cy="300082"/>
          </a:xfrm>
          <a:prstGeom prst="rect">
            <a:avLst/>
          </a:prstGeom>
          <a:solidFill>
            <a:schemeClr val="bg2">
              <a:lumMod val="25000"/>
            </a:schemeClr>
          </a:solidFill>
        </p:spPr>
        <p:txBody>
          <a:bodyPr wrap="none" rtlCol="0">
            <a:spAutoFit/>
          </a:bodyPr>
          <a:lstStyle/>
          <a:p>
            <a:r>
              <a:rPr lang="en-US" sz="1350">
                <a:solidFill>
                  <a:schemeClr val="bg1"/>
                </a:solidFill>
              </a:rPr>
              <a:t>AC</a:t>
            </a:r>
          </a:p>
        </p:txBody>
      </p:sp>
      <p:sp>
        <p:nvSpPr>
          <p:cNvPr id="11" name="TextBox 10">
            <a:extLst>
              <a:ext uri="{FF2B5EF4-FFF2-40B4-BE49-F238E27FC236}">
                <a16:creationId xmlns:a16="http://schemas.microsoft.com/office/drawing/2014/main" id="{4F2AD67D-1F44-9F19-6555-CA487E24D7BA}"/>
              </a:ext>
            </a:extLst>
          </p:cNvPr>
          <p:cNvSpPr txBox="1"/>
          <p:nvPr/>
        </p:nvSpPr>
        <p:spPr>
          <a:xfrm>
            <a:off x="6901058" y="2745581"/>
            <a:ext cx="369012" cy="300082"/>
          </a:xfrm>
          <a:prstGeom prst="rect">
            <a:avLst/>
          </a:prstGeom>
          <a:solidFill>
            <a:schemeClr val="bg2">
              <a:lumMod val="25000"/>
            </a:schemeClr>
          </a:solidFill>
        </p:spPr>
        <p:txBody>
          <a:bodyPr wrap="none" rtlCol="0">
            <a:spAutoFit/>
          </a:bodyPr>
          <a:lstStyle/>
          <a:p>
            <a:r>
              <a:rPr lang="en-US" sz="1350">
                <a:solidFill>
                  <a:schemeClr val="bg1"/>
                </a:solidFill>
              </a:rPr>
              <a:t>PR</a:t>
            </a:r>
          </a:p>
        </p:txBody>
      </p:sp>
      <p:sp>
        <p:nvSpPr>
          <p:cNvPr id="12" name="TextBox 11">
            <a:extLst>
              <a:ext uri="{FF2B5EF4-FFF2-40B4-BE49-F238E27FC236}">
                <a16:creationId xmlns:a16="http://schemas.microsoft.com/office/drawing/2014/main" id="{7DC020CF-A17F-A4CA-9FA7-7E7AD79E0DC0}"/>
              </a:ext>
            </a:extLst>
          </p:cNvPr>
          <p:cNvSpPr txBox="1"/>
          <p:nvPr/>
        </p:nvSpPr>
        <p:spPr>
          <a:xfrm>
            <a:off x="4830923" y="4307243"/>
            <a:ext cx="389850" cy="300082"/>
          </a:xfrm>
          <a:prstGeom prst="rect">
            <a:avLst/>
          </a:prstGeom>
          <a:solidFill>
            <a:schemeClr val="bg2">
              <a:lumMod val="25000"/>
            </a:schemeClr>
          </a:solidFill>
        </p:spPr>
        <p:txBody>
          <a:bodyPr wrap="none" rtlCol="0">
            <a:spAutoFit/>
          </a:bodyPr>
          <a:lstStyle/>
          <a:p>
            <a:r>
              <a:rPr lang="en-US" sz="1350">
                <a:solidFill>
                  <a:schemeClr val="bg1"/>
                </a:solidFill>
              </a:rPr>
              <a:t>HV</a:t>
            </a:r>
          </a:p>
        </p:txBody>
      </p:sp>
      <p:sp>
        <p:nvSpPr>
          <p:cNvPr id="13" name="TextBox 12">
            <a:extLst>
              <a:ext uri="{FF2B5EF4-FFF2-40B4-BE49-F238E27FC236}">
                <a16:creationId xmlns:a16="http://schemas.microsoft.com/office/drawing/2014/main" id="{5CD8C322-3B58-C234-7C65-2CA191BC6307}"/>
              </a:ext>
            </a:extLst>
          </p:cNvPr>
          <p:cNvSpPr txBox="1"/>
          <p:nvPr/>
        </p:nvSpPr>
        <p:spPr>
          <a:xfrm>
            <a:off x="6877620" y="4297489"/>
            <a:ext cx="362600" cy="300082"/>
          </a:xfrm>
          <a:prstGeom prst="rect">
            <a:avLst/>
          </a:prstGeom>
          <a:solidFill>
            <a:schemeClr val="bg2">
              <a:lumMod val="25000"/>
            </a:schemeClr>
          </a:solidFill>
        </p:spPr>
        <p:txBody>
          <a:bodyPr wrap="none" rtlCol="0">
            <a:spAutoFit/>
          </a:bodyPr>
          <a:lstStyle/>
          <a:p>
            <a:r>
              <a:rPr lang="en-US" sz="1350">
                <a:solidFill>
                  <a:schemeClr val="bg1"/>
                </a:solidFill>
              </a:rPr>
              <a:t>LD</a:t>
            </a:r>
          </a:p>
        </p:txBody>
      </p:sp>
      <p:sp>
        <p:nvSpPr>
          <p:cNvPr id="6" name="TextBox 5">
            <a:extLst>
              <a:ext uri="{FF2B5EF4-FFF2-40B4-BE49-F238E27FC236}">
                <a16:creationId xmlns:a16="http://schemas.microsoft.com/office/drawing/2014/main" id="{231798BF-3006-1522-35CA-A82CBA7A105C}"/>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
        <p:nvSpPr>
          <p:cNvPr id="2" name="Slide Number Placeholder 1">
            <a:extLst>
              <a:ext uri="{FF2B5EF4-FFF2-40B4-BE49-F238E27FC236}">
                <a16:creationId xmlns:a16="http://schemas.microsoft.com/office/drawing/2014/main" id="{D926499C-9614-5C05-14BD-0799D814DF80}"/>
              </a:ext>
            </a:extLst>
          </p:cNvPr>
          <p:cNvSpPr>
            <a:spLocks noGrp="1"/>
          </p:cNvSpPr>
          <p:nvPr>
            <p:ph type="sldNum" sz="quarter" idx="12"/>
          </p:nvPr>
        </p:nvSpPr>
        <p:spPr/>
        <p:txBody>
          <a:bodyPr/>
          <a:lstStyle/>
          <a:p>
            <a:fld id="{FCFAA3B7-4689-AA47-B87F-0C0066A450D7}" type="slidenum">
              <a:rPr lang="en-US" smtClean="0"/>
              <a:t>25</a:t>
            </a:fld>
            <a:endParaRPr lang="en-US"/>
          </a:p>
        </p:txBody>
      </p:sp>
    </p:spTree>
    <p:extLst>
      <p:ext uri="{BB962C8B-B14F-4D97-AF65-F5344CB8AC3E}">
        <p14:creationId xmlns:p14="http://schemas.microsoft.com/office/powerpoint/2010/main" val="3002065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1438-A480-4AA8-8C25-699C3E1F3618}"/>
              </a:ext>
            </a:extLst>
          </p:cNvPr>
          <p:cNvSpPr>
            <a:spLocks noGrp="1"/>
          </p:cNvSpPr>
          <p:nvPr>
            <p:ph type="title"/>
          </p:nvPr>
        </p:nvSpPr>
        <p:spPr>
          <a:xfrm>
            <a:off x="57930" y="411698"/>
            <a:ext cx="8349467" cy="994172"/>
          </a:xfrm>
        </p:spPr>
        <p:txBody>
          <a:bodyPr>
            <a:normAutofit fontScale="90000"/>
          </a:bodyPr>
          <a:lstStyle/>
          <a:p>
            <a:r>
              <a:rPr lang="en-US" b="1" u="sng"/>
              <a:t>S</a:t>
            </a:r>
            <a:r>
              <a:rPr lang="en-US"/>
              <a:t>tochastic </a:t>
            </a:r>
            <a:r>
              <a:rPr lang="en-US" b="1" u="sng" err="1"/>
              <a:t>E</a:t>
            </a:r>
            <a:r>
              <a:rPr lang="en-US" err="1"/>
              <a:t>nvironment</a:t>
            </a:r>
            <a:r>
              <a:rPr lang="en-US" b="1" u="sng" err="1"/>
              <a:t>A</a:t>
            </a:r>
            <a:r>
              <a:rPr lang="en-US" err="1"/>
              <a:t>l</a:t>
            </a:r>
            <a:r>
              <a:rPr lang="en-US"/>
              <a:t> </a:t>
            </a:r>
            <a:r>
              <a:rPr lang="en-US" b="1" u="sng"/>
              <a:t>M</a:t>
            </a:r>
            <a:r>
              <a:rPr lang="en-US"/>
              <a:t>odel- environmental impact </a:t>
            </a:r>
            <a:r>
              <a:rPr lang="en-US" b="1" u="sng"/>
              <a:t>B</a:t>
            </a:r>
            <a:r>
              <a:rPr lang="en-US"/>
              <a:t>ond (SEAM-B)</a:t>
            </a:r>
          </a:p>
        </p:txBody>
      </p:sp>
      <p:sp>
        <p:nvSpPr>
          <p:cNvPr id="33" name="Slide Number Placeholder 32">
            <a:extLst>
              <a:ext uri="{FF2B5EF4-FFF2-40B4-BE49-F238E27FC236}">
                <a16:creationId xmlns:a16="http://schemas.microsoft.com/office/drawing/2014/main" id="{2DE5CE5D-9DE1-4CE4-ACEF-059CA9607529}"/>
              </a:ext>
            </a:extLst>
          </p:cNvPr>
          <p:cNvSpPr>
            <a:spLocks noGrp="1"/>
          </p:cNvSpPr>
          <p:nvPr>
            <p:ph type="sldNum" sz="quarter" idx="12"/>
          </p:nvPr>
        </p:nvSpPr>
        <p:spPr>
          <a:xfrm>
            <a:off x="7086600" y="5725179"/>
            <a:ext cx="2057400" cy="273844"/>
          </a:xfrm>
        </p:spPr>
        <p:txBody>
          <a:bodyPr/>
          <a:lstStyle/>
          <a:p>
            <a:fld id="{FD5E3DED-46C7-49A2-B32B-956417482C75}" type="slidenum">
              <a:rPr lang="en-US" smtClean="0"/>
              <a:t>26</a:t>
            </a:fld>
            <a:endParaRPr lang="en-US"/>
          </a:p>
        </p:txBody>
      </p:sp>
      <p:pic>
        <p:nvPicPr>
          <p:cNvPr id="5" name="Picture 4">
            <a:extLst>
              <a:ext uri="{FF2B5EF4-FFF2-40B4-BE49-F238E27FC236}">
                <a16:creationId xmlns:a16="http://schemas.microsoft.com/office/drawing/2014/main" id="{E1CF66DC-EAF8-4138-BB0D-68287546D2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30" y="1974200"/>
            <a:ext cx="2376346" cy="1426609"/>
          </a:xfrm>
          <a:prstGeom prst="rect">
            <a:avLst/>
          </a:prstGeom>
        </p:spPr>
      </p:pic>
      <p:sp>
        <p:nvSpPr>
          <p:cNvPr id="3" name="Rectangle 2">
            <a:extLst>
              <a:ext uri="{FF2B5EF4-FFF2-40B4-BE49-F238E27FC236}">
                <a16:creationId xmlns:a16="http://schemas.microsoft.com/office/drawing/2014/main" id="{E96251A1-DF89-4017-9772-77FA183EC346}"/>
              </a:ext>
            </a:extLst>
          </p:cNvPr>
          <p:cNvSpPr/>
          <p:nvPr/>
        </p:nvSpPr>
        <p:spPr>
          <a:xfrm>
            <a:off x="2850160" y="2694438"/>
            <a:ext cx="5665190" cy="29300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5359FA4C-3A39-4D2E-B3D3-72120E08A690}"/>
              </a:ext>
            </a:extLst>
          </p:cNvPr>
          <p:cNvSpPr txBox="1"/>
          <p:nvPr/>
        </p:nvSpPr>
        <p:spPr>
          <a:xfrm rot="5400000">
            <a:off x="8377581" y="4009434"/>
            <a:ext cx="668837" cy="300082"/>
          </a:xfrm>
          <a:prstGeom prst="rect">
            <a:avLst/>
          </a:prstGeom>
          <a:noFill/>
        </p:spPr>
        <p:txBody>
          <a:bodyPr wrap="none" rtlCol="0">
            <a:spAutoFit/>
          </a:bodyPr>
          <a:lstStyle/>
          <a:p>
            <a:r>
              <a:rPr lang="en-US" sz="1350"/>
              <a:t>rainfall</a:t>
            </a:r>
          </a:p>
        </p:txBody>
      </p:sp>
      <p:sp>
        <p:nvSpPr>
          <p:cNvPr id="7" name="TextBox 6">
            <a:extLst>
              <a:ext uri="{FF2B5EF4-FFF2-40B4-BE49-F238E27FC236}">
                <a16:creationId xmlns:a16="http://schemas.microsoft.com/office/drawing/2014/main" id="{CA6429E8-F6A9-493E-8393-73D0D3C31286}"/>
              </a:ext>
            </a:extLst>
          </p:cNvPr>
          <p:cNvSpPr txBox="1"/>
          <p:nvPr/>
        </p:nvSpPr>
        <p:spPr>
          <a:xfrm rot="16200000">
            <a:off x="1819781" y="4009433"/>
            <a:ext cx="1644874" cy="300082"/>
          </a:xfrm>
          <a:prstGeom prst="rect">
            <a:avLst/>
          </a:prstGeom>
          <a:noFill/>
        </p:spPr>
        <p:txBody>
          <a:bodyPr wrap="none" rtlCol="0">
            <a:spAutoFit/>
          </a:bodyPr>
          <a:lstStyle/>
          <a:p>
            <a:r>
              <a:rPr lang="en-US" sz="1350"/>
              <a:t>sediment generation</a:t>
            </a:r>
          </a:p>
        </p:txBody>
      </p:sp>
      <p:cxnSp>
        <p:nvCxnSpPr>
          <p:cNvPr id="10" name="Straight Connector 9">
            <a:extLst>
              <a:ext uri="{FF2B5EF4-FFF2-40B4-BE49-F238E27FC236}">
                <a16:creationId xmlns:a16="http://schemas.microsoft.com/office/drawing/2014/main" id="{BB0A93BB-0EAB-48D8-A0B7-8363E5424EF4}"/>
              </a:ext>
            </a:extLst>
          </p:cNvPr>
          <p:cNvCxnSpPr/>
          <p:nvPr/>
        </p:nvCxnSpPr>
        <p:spPr>
          <a:xfrm>
            <a:off x="3593366"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183467D-9040-45AC-AAA1-E366EAC728A2}"/>
              </a:ext>
            </a:extLst>
          </p:cNvPr>
          <p:cNvCxnSpPr/>
          <p:nvPr/>
        </p:nvCxnSpPr>
        <p:spPr>
          <a:xfrm>
            <a:off x="4585887"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854557C-EE32-40E4-AA25-3A72736CA3D5}"/>
              </a:ext>
            </a:extLst>
          </p:cNvPr>
          <p:cNvCxnSpPr/>
          <p:nvPr/>
        </p:nvCxnSpPr>
        <p:spPr>
          <a:xfrm>
            <a:off x="5674928" y="5523843"/>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A0CE228D-8A3A-4B9B-A3E6-051256F3CAD3}"/>
              </a:ext>
            </a:extLst>
          </p:cNvPr>
          <p:cNvCxnSpPr/>
          <p:nvPr/>
        </p:nvCxnSpPr>
        <p:spPr>
          <a:xfrm>
            <a:off x="6768611"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F351F373-6B32-43F6-94C6-AFE66DE08579}"/>
              </a:ext>
            </a:extLst>
          </p:cNvPr>
          <p:cNvCxnSpPr/>
          <p:nvPr/>
        </p:nvCxnSpPr>
        <p:spPr>
          <a:xfrm>
            <a:off x="7701618" y="5523844"/>
            <a:ext cx="0" cy="201336"/>
          </a:xfrm>
          <a:prstGeom prst="line">
            <a:avLst/>
          </a:prstGeom>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9B969DDD-6D43-42C5-A187-8787E89E9D8D}"/>
              </a:ext>
            </a:extLst>
          </p:cNvPr>
          <p:cNvSpPr txBox="1"/>
          <p:nvPr/>
        </p:nvSpPr>
        <p:spPr>
          <a:xfrm>
            <a:off x="8092793" y="5598107"/>
            <a:ext cx="491930" cy="300082"/>
          </a:xfrm>
          <a:prstGeom prst="rect">
            <a:avLst/>
          </a:prstGeom>
          <a:noFill/>
        </p:spPr>
        <p:txBody>
          <a:bodyPr wrap="none" rtlCol="0">
            <a:spAutoFit/>
          </a:bodyPr>
          <a:lstStyle/>
          <a:p>
            <a:r>
              <a:rPr lang="en-US" sz="1350"/>
              <a:t>year</a:t>
            </a:r>
          </a:p>
        </p:txBody>
      </p:sp>
      <p:cxnSp>
        <p:nvCxnSpPr>
          <p:cNvPr id="19" name="Straight Connector 18">
            <a:extLst>
              <a:ext uri="{FF2B5EF4-FFF2-40B4-BE49-F238E27FC236}">
                <a16:creationId xmlns:a16="http://schemas.microsoft.com/office/drawing/2014/main" id="{5509B7AA-BAE5-4DC8-9A25-47166819793A}"/>
              </a:ext>
            </a:extLst>
          </p:cNvPr>
          <p:cNvCxnSpPr/>
          <p:nvPr/>
        </p:nvCxnSpPr>
        <p:spPr>
          <a:xfrm>
            <a:off x="3593365" y="2586836"/>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363ACFA-24D8-48AA-B387-CC328B6B2D75}"/>
              </a:ext>
            </a:extLst>
          </p:cNvPr>
          <p:cNvCxnSpPr/>
          <p:nvPr/>
        </p:nvCxnSpPr>
        <p:spPr>
          <a:xfrm>
            <a:off x="4580389" y="2593770"/>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40CCF1DA-9FFC-498E-A521-3D7B9F6B26C2}"/>
              </a:ext>
            </a:extLst>
          </p:cNvPr>
          <p:cNvCxnSpPr/>
          <p:nvPr/>
        </p:nvCxnSpPr>
        <p:spPr>
          <a:xfrm>
            <a:off x="5679909" y="2593769"/>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02C62F20-9B7A-4027-8B9A-119F8CD4FE43}"/>
              </a:ext>
            </a:extLst>
          </p:cNvPr>
          <p:cNvCxnSpPr/>
          <p:nvPr/>
        </p:nvCxnSpPr>
        <p:spPr>
          <a:xfrm>
            <a:off x="6768611" y="2598916"/>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EA5ECAE0-0EFE-40F4-B833-C0EDE2F48CD6}"/>
              </a:ext>
            </a:extLst>
          </p:cNvPr>
          <p:cNvCxnSpPr/>
          <p:nvPr/>
        </p:nvCxnSpPr>
        <p:spPr>
          <a:xfrm>
            <a:off x="7701617" y="2593769"/>
            <a:ext cx="0" cy="201336"/>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A6F5D0A7-8BB9-4B35-A70B-80AD6DFAC686}"/>
              </a:ext>
            </a:extLst>
          </p:cNvPr>
          <p:cNvSpPr/>
          <p:nvPr/>
        </p:nvSpPr>
        <p:spPr>
          <a:xfrm>
            <a:off x="3480325" y="2699584"/>
            <a:ext cx="226082" cy="339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9BC2BD38-98B0-4AC8-8ED1-FAD3AFA832E3}"/>
              </a:ext>
            </a:extLst>
          </p:cNvPr>
          <p:cNvSpPr/>
          <p:nvPr/>
        </p:nvSpPr>
        <p:spPr>
          <a:xfrm>
            <a:off x="4467348" y="2694437"/>
            <a:ext cx="226082" cy="1281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59C52808-CF6B-4E4B-AD41-02035C64CEB6}"/>
              </a:ext>
            </a:extLst>
          </p:cNvPr>
          <p:cNvSpPr/>
          <p:nvPr/>
        </p:nvSpPr>
        <p:spPr>
          <a:xfrm>
            <a:off x="5557737" y="2699584"/>
            <a:ext cx="226082" cy="784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B0A53C59-6D94-4F14-8E55-02BD8624EEF1}"/>
              </a:ext>
            </a:extLst>
          </p:cNvPr>
          <p:cNvSpPr/>
          <p:nvPr/>
        </p:nvSpPr>
        <p:spPr>
          <a:xfrm>
            <a:off x="6655570" y="2687504"/>
            <a:ext cx="226082" cy="34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55C3FE61-0965-4858-AE1F-47CE4774C561}"/>
              </a:ext>
            </a:extLst>
          </p:cNvPr>
          <p:cNvSpPr/>
          <p:nvPr/>
        </p:nvSpPr>
        <p:spPr>
          <a:xfrm>
            <a:off x="7588577" y="2687504"/>
            <a:ext cx="226082" cy="1201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D10E7F21-35E4-4861-8AF1-99922B4C2E1C}"/>
              </a:ext>
            </a:extLst>
          </p:cNvPr>
          <p:cNvSpPr/>
          <p:nvPr/>
        </p:nvSpPr>
        <p:spPr>
          <a:xfrm>
            <a:off x="3480325" y="5523843"/>
            <a:ext cx="226082" cy="10066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DE9F2410-4A07-4317-89E8-331209044F3E}"/>
              </a:ext>
            </a:extLst>
          </p:cNvPr>
          <p:cNvSpPr/>
          <p:nvPr/>
        </p:nvSpPr>
        <p:spPr>
          <a:xfrm>
            <a:off x="4472846" y="4129496"/>
            <a:ext cx="226082" cy="149501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36DE4A2A-90F0-4F7B-B0D3-B7318C629420}"/>
              </a:ext>
            </a:extLst>
          </p:cNvPr>
          <p:cNvSpPr/>
          <p:nvPr/>
        </p:nvSpPr>
        <p:spPr>
          <a:xfrm>
            <a:off x="5561887" y="4906736"/>
            <a:ext cx="226082" cy="71777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A4A1807D-18EA-4E7F-A539-B70B9A752C08}"/>
              </a:ext>
            </a:extLst>
          </p:cNvPr>
          <p:cNvSpPr/>
          <p:nvPr/>
        </p:nvSpPr>
        <p:spPr>
          <a:xfrm>
            <a:off x="6643143" y="5586681"/>
            <a:ext cx="226082" cy="3783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C3427C8F-2F87-4368-8EB0-28DF67642FDF}"/>
              </a:ext>
            </a:extLst>
          </p:cNvPr>
          <p:cNvSpPr/>
          <p:nvPr/>
        </p:nvSpPr>
        <p:spPr>
          <a:xfrm>
            <a:off x="7588577" y="4469416"/>
            <a:ext cx="226082" cy="11550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69E0C185-4DAA-401D-8C81-76FDB3AFE9D8}"/>
              </a:ext>
            </a:extLst>
          </p:cNvPr>
          <p:cNvSpPr/>
          <p:nvPr/>
        </p:nvSpPr>
        <p:spPr>
          <a:xfrm>
            <a:off x="57930" y="1974200"/>
            <a:ext cx="2318416" cy="561628"/>
          </a:xfrm>
          <a:prstGeom prst="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TextBox 35">
            <a:extLst>
              <a:ext uri="{FF2B5EF4-FFF2-40B4-BE49-F238E27FC236}">
                <a16:creationId xmlns:a16="http://schemas.microsoft.com/office/drawing/2014/main" id="{4676388C-324D-494C-8B88-1EBA46C1B45B}"/>
              </a:ext>
            </a:extLst>
          </p:cNvPr>
          <p:cNvSpPr txBox="1"/>
          <p:nvPr/>
        </p:nvSpPr>
        <p:spPr>
          <a:xfrm>
            <a:off x="2944301" y="3001509"/>
            <a:ext cx="668837" cy="300082"/>
          </a:xfrm>
          <a:prstGeom prst="rect">
            <a:avLst/>
          </a:prstGeom>
          <a:noFill/>
        </p:spPr>
        <p:txBody>
          <a:bodyPr wrap="none" rtlCol="0">
            <a:spAutoFit/>
          </a:bodyPr>
          <a:lstStyle/>
          <a:p>
            <a:r>
              <a:rPr lang="en-US" sz="1350"/>
              <a:t>rainfall</a:t>
            </a:r>
          </a:p>
        </p:txBody>
      </p:sp>
      <p:sp>
        <p:nvSpPr>
          <p:cNvPr id="37" name="TextBox 36">
            <a:extLst>
              <a:ext uri="{FF2B5EF4-FFF2-40B4-BE49-F238E27FC236}">
                <a16:creationId xmlns:a16="http://schemas.microsoft.com/office/drawing/2014/main" id="{394E6263-C144-4280-BCBD-35D673CA3EE8}"/>
              </a:ext>
            </a:extLst>
          </p:cNvPr>
          <p:cNvSpPr txBox="1"/>
          <p:nvPr/>
        </p:nvSpPr>
        <p:spPr>
          <a:xfrm>
            <a:off x="3078508" y="4985294"/>
            <a:ext cx="1044350" cy="507831"/>
          </a:xfrm>
          <a:prstGeom prst="rect">
            <a:avLst/>
          </a:prstGeom>
          <a:noFill/>
        </p:spPr>
        <p:txBody>
          <a:bodyPr wrap="square" rtlCol="0">
            <a:spAutoFit/>
          </a:bodyPr>
          <a:lstStyle/>
          <a:p>
            <a:r>
              <a:rPr lang="en-US" sz="1350"/>
              <a:t>sediment to basin</a:t>
            </a:r>
          </a:p>
        </p:txBody>
      </p:sp>
      <p:sp>
        <p:nvSpPr>
          <p:cNvPr id="38" name="TextBox 37">
            <a:extLst>
              <a:ext uri="{FF2B5EF4-FFF2-40B4-BE49-F238E27FC236}">
                <a16:creationId xmlns:a16="http://schemas.microsoft.com/office/drawing/2014/main" id="{0483B0A1-50CC-4DE7-8225-F52C8189F62A}"/>
              </a:ext>
            </a:extLst>
          </p:cNvPr>
          <p:cNvSpPr txBox="1"/>
          <p:nvPr/>
        </p:nvSpPr>
        <p:spPr>
          <a:xfrm>
            <a:off x="4666999" y="2243391"/>
            <a:ext cx="1984518" cy="415498"/>
          </a:xfrm>
          <a:prstGeom prst="rect">
            <a:avLst/>
          </a:prstGeom>
          <a:noFill/>
        </p:spPr>
        <p:txBody>
          <a:bodyPr wrap="none" rtlCol="0">
            <a:spAutoFit/>
          </a:bodyPr>
          <a:lstStyle/>
          <a:p>
            <a:r>
              <a:rPr lang="en-US" sz="2100"/>
              <a:t>Pre-Intervention</a:t>
            </a:r>
          </a:p>
        </p:txBody>
      </p:sp>
      <p:sp>
        <p:nvSpPr>
          <p:cNvPr id="6" name="TextBox 5">
            <a:extLst>
              <a:ext uri="{FF2B5EF4-FFF2-40B4-BE49-F238E27FC236}">
                <a16:creationId xmlns:a16="http://schemas.microsoft.com/office/drawing/2014/main" id="{9411429C-635B-1FF2-5FA2-90BED3DF076F}"/>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Tree>
    <p:extLst>
      <p:ext uri="{BB962C8B-B14F-4D97-AF65-F5344CB8AC3E}">
        <p14:creationId xmlns:p14="http://schemas.microsoft.com/office/powerpoint/2010/main" val="311897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P spid="26" grpId="0" animBg="1"/>
      <p:bldP spid="27" grpId="0" animBg="1"/>
      <p:bldP spid="28" grpId="0" animBg="1"/>
      <p:bldP spid="29" grpId="0" animBg="1"/>
      <p:bldP spid="30" grpId="0" animBg="1"/>
      <p:bldP spid="31" grpId="0" animBg="1"/>
      <p:bldP spid="32" grpId="0" animBg="1"/>
      <p:bldP spid="34" grpId="0" animBg="1"/>
      <p:bldP spid="36"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2DE5CE5D-9DE1-4CE4-ACEF-059CA9607529}"/>
              </a:ext>
            </a:extLst>
          </p:cNvPr>
          <p:cNvSpPr>
            <a:spLocks noGrp="1"/>
          </p:cNvSpPr>
          <p:nvPr>
            <p:ph type="sldNum" sz="quarter" idx="12"/>
          </p:nvPr>
        </p:nvSpPr>
        <p:spPr>
          <a:xfrm>
            <a:off x="7086600" y="5725179"/>
            <a:ext cx="2057400" cy="273844"/>
          </a:xfrm>
        </p:spPr>
        <p:txBody>
          <a:bodyPr/>
          <a:lstStyle/>
          <a:p>
            <a:fld id="{FD5E3DED-46C7-49A2-B32B-956417482C75}" type="slidenum">
              <a:rPr lang="en-US" smtClean="0"/>
              <a:t>27</a:t>
            </a:fld>
            <a:endParaRPr lang="en-US"/>
          </a:p>
        </p:txBody>
      </p:sp>
      <p:pic>
        <p:nvPicPr>
          <p:cNvPr id="5" name="Picture 4">
            <a:extLst>
              <a:ext uri="{FF2B5EF4-FFF2-40B4-BE49-F238E27FC236}">
                <a16:creationId xmlns:a16="http://schemas.microsoft.com/office/drawing/2014/main" id="{E1CF66DC-EAF8-4138-BB0D-68287546D2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30" y="1974200"/>
            <a:ext cx="2376346" cy="1426609"/>
          </a:xfrm>
          <a:prstGeom prst="rect">
            <a:avLst/>
          </a:prstGeom>
        </p:spPr>
      </p:pic>
      <p:sp>
        <p:nvSpPr>
          <p:cNvPr id="3" name="Rectangle 2">
            <a:extLst>
              <a:ext uri="{FF2B5EF4-FFF2-40B4-BE49-F238E27FC236}">
                <a16:creationId xmlns:a16="http://schemas.microsoft.com/office/drawing/2014/main" id="{E96251A1-DF89-4017-9772-77FA183EC346}"/>
              </a:ext>
            </a:extLst>
          </p:cNvPr>
          <p:cNvSpPr/>
          <p:nvPr/>
        </p:nvSpPr>
        <p:spPr>
          <a:xfrm>
            <a:off x="2850160" y="2694438"/>
            <a:ext cx="5665190" cy="29300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5359FA4C-3A39-4D2E-B3D3-72120E08A690}"/>
              </a:ext>
            </a:extLst>
          </p:cNvPr>
          <p:cNvSpPr txBox="1"/>
          <p:nvPr/>
        </p:nvSpPr>
        <p:spPr>
          <a:xfrm rot="5400000">
            <a:off x="8377581" y="4009434"/>
            <a:ext cx="668837" cy="300082"/>
          </a:xfrm>
          <a:prstGeom prst="rect">
            <a:avLst/>
          </a:prstGeom>
          <a:noFill/>
        </p:spPr>
        <p:txBody>
          <a:bodyPr wrap="none" rtlCol="0">
            <a:spAutoFit/>
          </a:bodyPr>
          <a:lstStyle/>
          <a:p>
            <a:r>
              <a:rPr lang="en-US" sz="1350"/>
              <a:t>rainfall</a:t>
            </a:r>
          </a:p>
        </p:txBody>
      </p:sp>
      <p:sp>
        <p:nvSpPr>
          <p:cNvPr id="7" name="TextBox 6">
            <a:extLst>
              <a:ext uri="{FF2B5EF4-FFF2-40B4-BE49-F238E27FC236}">
                <a16:creationId xmlns:a16="http://schemas.microsoft.com/office/drawing/2014/main" id="{CA6429E8-F6A9-493E-8393-73D0D3C31286}"/>
              </a:ext>
            </a:extLst>
          </p:cNvPr>
          <p:cNvSpPr txBox="1"/>
          <p:nvPr/>
        </p:nvSpPr>
        <p:spPr>
          <a:xfrm rot="16200000">
            <a:off x="1819781" y="4009433"/>
            <a:ext cx="1644874" cy="300082"/>
          </a:xfrm>
          <a:prstGeom prst="rect">
            <a:avLst/>
          </a:prstGeom>
          <a:noFill/>
        </p:spPr>
        <p:txBody>
          <a:bodyPr wrap="none" rtlCol="0">
            <a:spAutoFit/>
          </a:bodyPr>
          <a:lstStyle/>
          <a:p>
            <a:r>
              <a:rPr lang="en-US" sz="1350"/>
              <a:t>sediment generation</a:t>
            </a:r>
          </a:p>
        </p:txBody>
      </p:sp>
      <p:cxnSp>
        <p:nvCxnSpPr>
          <p:cNvPr id="10" name="Straight Connector 9">
            <a:extLst>
              <a:ext uri="{FF2B5EF4-FFF2-40B4-BE49-F238E27FC236}">
                <a16:creationId xmlns:a16="http://schemas.microsoft.com/office/drawing/2014/main" id="{BB0A93BB-0EAB-48D8-A0B7-8363E5424EF4}"/>
              </a:ext>
            </a:extLst>
          </p:cNvPr>
          <p:cNvCxnSpPr/>
          <p:nvPr/>
        </p:nvCxnSpPr>
        <p:spPr>
          <a:xfrm>
            <a:off x="3593366"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183467D-9040-45AC-AAA1-E366EAC728A2}"/>
              </a:ext>
            </a:extLst>
          </p:cNvPr>
          <p:cNvCxnSpPr/>
          <p:nvPr/>
        </p:nvCxnSpPr>
        <p:spPr>
          <a:xfrm>
            <a:off x="4585887"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854557C-EE32-40E4-AA25-3A72736CA3D5}"/>
              </a:ext>
            </a:extLst>
          </p:cNvPr>
          <p:cNvCxnSpPr/>
          <p:nvPr/>
        </p:nvCxnSpPr>
        <p:spPr>
          <a:xfrm>
            <a:off x="5674928" y="5523843"/>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A0CE228D-8A3A-4B9B-A3E6-051256F3CAD3}"/>
              </a:ext>
            </a:extLst>
          </p:cNvPr>
          <p:cNvCxnSpPr/>
          <p:nvPr/>
        </p:nvCxnSpPr>
        <p:spPr>
          <a:xfrm>
            <a:off x="6768611"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F351F373-6B32-43F6-94C6-AFE66DE08579}"/>
              </a:ext>
            </a:extLst>
          </p:cNvPr>
          <p:cNvCxnSpPr/>
          <p:nvPr/>
        </p:nvCxnSpPr>
        <p:spPr>
          <a:xfrm>
            <a:off x="7701618" y="5523844"/>
            <a:ext cx="0" cy="201336"/>
          </a:xfrm>
          <a:prstGeom prst="line">
            <a:avLst/>
          </a:prstGeom>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9B969DDD-6D43-42C5-A187-8787E89E9D8D}"/>
              </a:ext>
            </a:extLst>
          </p:cNvPr>
          <p:cNvSpPr txBox="1"/>
          <p:nvPr/>
        </p:nvSpPr>
        <p:spPr>
          <a:xfrm>
            <a:off x="8092793" y="5598107"/>
            <a:ext cx="491930" cy="300082"/>
          </a:xfrm>
          <a:prstGeom prst="rect">
            <a:avLst/>
          </a:prstGeom>
          <a:noFill/>
        </p:spPr>
        <p:txBody>
          <a:bodyPr wrap="none" rtlCol="0">
            <a:spAutoFit/>
          </a:bodyPr>
          <a:lstStyle/>
          <a:p>
            <a:r>
              <a:rPr lang="en-US" sz="1350"/>
              <a:t>year</a:t>
            </a:r>
          </a:p>
        </p:txBody>
      </p:sp>
      <p:cxnSp>
        <p:nvCxnSpPr>
          <p:cNvPr id="19" name="Straight Connector 18">
            <a:extLst>
              <a:ext uri="{FF2B5EF4-FFF2-40B4-BE49-F238E27FC236}">
                <a16:creationId xmlns:a16="http://schemas.microsoft.com/office/drawing/2014/main" id="{5509B7AA-BAE5-4DC8-9A25-47166819793A}"/>
              </a:ext>
            </a:extLst>
          </p:cNvPr>
          <p:cNvCxnSpPr/>
          <p:nvPr/>
        </p:nvCxnSpPr>
        <p:spPr>
          <a:xfrm>
            <a:off x="3593365" y="2586836"/>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363ACFA-24D8-48AA-B387-CC328B6B2D75}"/>
              </a:ext>
            </a:extLst>
          </p:cNvPr>
          <p:cNvCxnSpPr/>
          <p:nvPr/>
        </p:nvCxnSpPr>
        <p:spPr>
          <a:xfrm>
            <a:off x="4580389" y="2593770"/>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40CCF1DA-9FFC-498E-A521-3D7B9F6B26C2}"/>
              </a:ext>
            </a:extLst>
          </p:cNvPr>
          <p:cNvCxnSpPr/>
          <p:nvPr/>
        </p:nvCxnSpPr>
        <p:spPr>
          <a:xfrm>
            <a:off x="5679909" y="2593769"/>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02C62F20-9B7A-4027-8B9A-119F8CD4FE43}"/>
              </a:ext>
            </a:extLst>
          </p:cNvPr>
          <p:cNvCxnSpPr/>
          <p:nvPr/>
        </p:nvCxnSpPr>
        <p:spPr>
          <a:xfrm>
            <a:off x="6768611" y="2598916"/>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EA5ECAE0-0EFE-40F4-B833-C0EDE2F48CD6}"/>
              </a:ext>
            </a:extLst>
          </p:cNvPr>
          <p:cNvCxnSpPr/>
          <p:nvPr/>
        </p:nvCxnSpPr>
        <p:spPr>
          <a:xfrm>
            <a:off x="7701617" y="2593769"/>
            <a:ext cx="0" cy="201336"/>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A6F5D0A7-8BB9-4B35-A70B-80AD6DFAC686}"/>
              </a:ext>
            </a:extLst>
          </p:cNvPr>
          <p:cNvSpPr/>
          <p:nvPr/>
        </p:nvSpPr>
        <p:spPr>
          <a:xfrm>
            <a:off x="3480325" y="2699584"/>
            <a:ext cx="226082" cy="339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9BC2BD38-98B0-4AC8-8ED1-FAD3AFA832E3}"/>
              </a:ext>
            </a:extLst>
          </p:cNvPr>
          <p:cNvSpPr/>
          <p:nvPr/>
        </p:nvSpPr>
        <p:spPr>
          <a:xfrm>
            <a:off x="4467348" y="2694437"/>
            <a:ext cx="226082" cy="1281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59C52808-CF6B-4E4B-AD41-02035C64CEB6}"/>
              </a:ext>
            </a:extLst>
          </p:cNvPr>
          <p:cNvSpPr/>
          <p:nvPr/>
        </p:nvSpPr>
        <p:spPr>
          <a:xfrm>
            <a:off x="5557737" y="2699584"/>
            <a:ext cx="226082" cy="784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B0A53C59-6D94-4F14-8E55-02BD8624EEF1}"/>
              </a:ext>
            </a:extLst>
          </p:cNvPr>
          <p:cNvSpPr/>
          <p:nvPr/>
        </p:nvSpPr>
        <p:spPr>
          <a:xfrm>
            <a:off x="6655570" y="2687504"/>
            <a:ext cx="226082" cy="34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55C3FE61-0965-4858-AE1F-47CE4774C561}"/>
              </a:ext>
            </a:extLst>
          </p:cNvPr>
          <p:cNvSpPr/>
          <p:nvPr/>
        </p:nvSpPr>
        <p:spPr>
          <a:xfrm>
            <a:off x="7588577" y="2687504"/>
            <a:ext cx="226082" cy="1201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D10E7F21-35E4-4861-8AF1-99922B4C2E1C}"/>
              </a:ext>
            </a:extLst>
          </p:cNvPr>
          <p:cNvSpPr/>
          <p:nvPr/>
        </p:nvSpPr>
        <p:spPr>
          <a:xfrm>
            <a:off x="3367283" y="5514046"/>
            <a:ext cx="226082" cy="10066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DE9F2410-4A07-4317-89E8-331209044F3E}"/>
              </a:ext>
            </a:extLst>
          </p:cNvPr>
          <p:cNvSpPr/>
          <p:nvPr/>
        </p:nvSpPr>
        <p:spPr>
          <a:xfrm>
            <a:off x="4356046" y="4129494"/>
            <a:ext cx="226082" cy="149501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36DE4A2A-90F0-4F7B-B0D3-B7318C629420}"/>
              </a:ext>
            </a:extLst>
          </p:cNvPr>
          <p:cNvSpPr/>
          <p:nvPr/>
        </p:nvSpPr>
        <p:spPr>
          <a:xfrm>
            <a:off x="5444695" y="4901924"/>
            <a:ext cx="226082" cy="71777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A4A1807D-18EA-4E7F-A539-B70B9A752C08}"/>
              </a:ext>
            </a:extLst>
          </p:cNvPr>
          <p:cNvSpPr/>
          <p:nvPr/>
        </p:nvSpPr>
        <p:spPr>
          <a:xfrm>
            <a:off x="6533735" y="5586681"/>
            <a:ext cx="226082" cy="3783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C3427C8F-2F87-4368-8EB0-28DF67642FDF}"/>
              </a:ext>
            </a:extLst>
          </p:cNvPr>
          <p:cNvSpPr/>
          <p:nvPr/>
        </p:nvSpPr>
        <p:spPr>
          <a:xfrm>
            <a:off x="7469004" y="4471136"/>
            <a:ext cx="226082" cy="115509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69E0C185-4DAA-401D-8C81-76FDB3AFE9D8}"/>
              </a:ext>
            </a:extLst>
          </p:cNvPr>
          <p:cNvSpPr/>
          <p:nvPr/>
        </p:nvSpPr>
        <p:spPr>
          <a:xfrm>
            <a:off x="57930" y="1974200"/>
            <a:ext cx="2318416" cy="994172"/>
          </a:xfrm>
          <a:prstGeom prst="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4B284F4D-5791-4096-BD13-14B2BBD3D0FB}"/>
              </a:ext>
            </a:extLst>
          </p:cNvPr>
          <p:cNvSpPr/>
          <p:nvPr/>
        </p:nvSpPr>
        <p:spPr>
          <a:xfrm>
            <a:off x="3593365" y="5279945"/>
            <a:ext cx="226082" cy="33975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6" name="TextBox 5">
            <a:extLst>
              <a:ext uri="{FF2B5EF4-FFF2-40B4-BE49-F238E27FC236}">
                <a16:creationId xmlns:a16="http://schemas.microsoft.com/office/drawing/2014/main" id="{214B70F2-862A-4EC5-ADAA-B8173BB9EA0F}"/>
              </a:ext>
            </a:extLst>
          </p:cNvPr>
          <p:cNvSpPr txBox="1"/>
          <p:nvPr/>
        </p:nvSpPr>
        <p:spPr>
          <a:xfrm>
            <a:off x="3505509" y="5023883"/>
            <a:ext cx="449162" cy="300082"/>
          </a:xfrm>
          <a:prstGeom prst="rect">
            <a:avLst/>
          </a:prstGeom>
          <a:noFill/>
        </p:spPr>
        <p:txBody>
          <a:bodyPr wrap="none" rtlCol="0">
            <a:spAutoFit/>
          </a:bodyPr>
          <a:lstStyle/>
          <a:p>
            <a:r>
              <a:rPr lang="en-US" sz="1350"/>
              <a:t>$$$</a:t>
            </a:r>
          </a:p>
        </p:txBody>
      </p:sp>
      <p:sp>
        <p:nvSpPr>
          <p:cNvPr id="36" name="TextBox 35">
            <a:extLst>
              <a:ext uri="{FF2B5EF4-FFF2-40B4-BE49-F238E27FC236}">
                <a16:creationId xmlns:a16="http://schemas.microsoft.com/office/drawing/2014/main" id="{60DF1D81-D1D6-4F9B-A5C4-C943B150FB11}"/>
              </a:ext>
            </a:extLst>
          </p:cNvPr>
          <p:cNvSpPr txBox="1"/>
          <p:nvPr/>
        </p:nvSpPr>
        <p:spPr>
          <a:xfrm>
            <a:off x="2944301" y="3001509"/>
            <a:ext cx="668837" cy="300082"/>
          </a:xfrm>
          <a:prstGeom prst="rect">
            <a:avLst/>
          </a:prstGeom>
          <a:noFill/>
        </p:spPr>
        <p:txBody>
          <a:bodyPr wrap="none" rtlCol="0">
            <a:spAutoFit/>
          </a:bodyPr>
          <a:lstStyle/>
          <a:p>
            <a:r>
              <a:rPr lang="en-US" sz="1350"/>
              <a:t>rainfall</a:t>
            </a:r>
          </a:p>
        </p:txBody>
      </p:sp>
      <p:sp>
        <p:nvSpPr>
          <p:cNvPr id="37" name="TextBox 36">
            <a:extLst>
              <a:ext uri="{FF2B5EF4-FFF2-40B4-BE49-F238E27FC236}">
                <a16:creationId xmlns:a16="http://schemas.microsoft.com/office/drawing/2014/main" id="{6E36FB0C-AD48-42FD-849D-0C65C14B7425}"/>
              </a:ext>
            </a:extLst>
          </p:cNvPr>
          <p:cNvSpPr txBox="1"/>
          <p:nvPr/>
        </p:nvSpPr>
        <p:spPr>
          <a:xfrm>
            <a:off x="3367283" y="3986063"/>
            <a:ext cx="1044350" cy="507831"/>
          </a:xfrm>
          <a:prstGeom prst="rect">
            <a:avLst/>
          </a:prstGeom>
          <a:noFill/>
        </p:spPr>
        <p:txBody>
          <a:bodyPr wrap="square" rtlCol="0">
            <a:spAutoFit/>
          </a:bodyPr>
          <a:lstStyle/>
          <a:p>
            <a:r>
              <a:rPr lang="en-US" sz="1350" dirty="0"/>
              <a:t>sediment to basin</a:t>
            </a:r>
          </a:p>
        </p:txBody>
      </p:sp>
      <p:sp>
        <p:nvSpPr>
          <p:cNvPr id="38" name="Rectangle 37">
            <a:extLst>
              <a:ext uri="{FF2B5EF4-FFF2-40B4-BE49-F238E27FC236}">
                <a16:creationId xmlns:a16="http://schemas.microsoft.com/office/drawing/2014/main" id="{FE9AF138-B80C-4BA2-91CA-7FFA5B4F8F07}"/>
              </a:ext>
            </a:extLst>
          </p:cNvPr>
          <p:cNvSpPr/>
          <p:nvPr/>
        </p:nvSpPr>
        <p:spPr>
          <a:xfrm>
            <a:off x="4580389" y="4561363"/>
            <a:ext cx="226082" cy="104711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39" name="Rectangle 38">
            <a:extLst>
              <a:ext uri="{FF2B5EF4-FFF2-40B4-BE49-F238E27FC236}">
                <a16:creationId xmlns:a16="http://schemas.microsoft.com/office/drawing/2014/main" id="{CFCBB1C9-9185-4B04-8E54-33B3A0E2CC61}"/>
              </a:ext>
            </a:extLst>
          </p:cNvPr>
          <p:cNvSpPr/>
          <p:nvPr/>
        </p:nvSpPr>
        <p:spPr>
          <a:xfrm>
            <a:off x="5668126" y="4318908"/>
            <a:ext cx="226082" cy="130560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091DF8E1-AAEF-4B8B-B473-F18DF9676C1B}"/>
              </a:ext>
            </a:extLst>
          </p:cNvPr>
          <p:cNvSpPr/>
          <p:nvPr/>
        </p:nvSpPr>
        <p:spPr>
          <a:xfrm>
            <a:off x="6770890" y="5580426"/>
            <a:ext cx="226082" cy="3428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1" name="Rectangle 40">
            <a:extLst>
              <a:ext uri="{FF2B5EF4-FFF2-40B4-BE49-F238E27FC236}">
                <a16:creationId xmlns:a16="http://schemas.microsoft.com/office/drawing/2014/main" id="{D2FC5CA4-E776-4E24-9443-B13AACF4632E}"/>
              </a:ext>
            </a:extLst>
          </p:cNvPr>
          <p:cNvSpPr/>
          <p:nvPr/>
        </p:nvSpPr>
        <p:spPr>
          <a:xfrm flipV="1">
            <a:off x="7701618" y="4422786"/>
            <a:ext cx="226082" cy="12017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3" name="TextBox 42">
            <a:extLst>
              <a:ext uri="{FF2B5EF4-FFF2-40B4-BE49-F238E27FC236}">
                <a16:creationId xmlns:a16="http://schemas.microsoft.com/office/drawing/2014/main" id="{72BECE25-8165-4DFA-B6F1-354007287622}"/>
              </a:ext>
            </a:extLst>
          </p:cNvPr>
          <p:cNvSpPr txBox="1"/>
          <p:nvPr/>
        </p:nvSpPr>
        <p:spPr>
          <a:xfrm>
            <a:off x="4598637" y="2214502"/>
            <a:ext cx="1984518" cy="415498"/>
          </a:xfrm>
          <a:prstGeom prst="rect">
            <a:avLst/>
          </a:prstGeom>
          <a:noFill/>
        </p:spPr>
        <p:txBody>
          <a:bodyPr wrap="none" rtlCol="0">
            <a:spAutoFit/>
          </a:bodyPr>
          <a:lstStyle/>
          <a:p>
            <a:r>
              <a:rPr lang="en-US" sz="2100"/>
              <a:t>Pre-Intervention</a:t>
            </a:r>
          </a:p>
        </p:txBody>
      </p:sp>
      <p:sp>
        <p:nvSpPr>
          <p:cNvPr id="16" name="Title 1">
            <a:extLst>
              <a:ext uri="{FF2B5EF4-FFF2-40B4-BE49-F238E27FC236}">
                <a16:creationId xmlns:a16="http://schemas.microsoft.com/office/drawing/2014/main" id="{E9FF6E03-A548-BD52-4C4C-D82E99103746}"/>
              </a:ext>
            </a:extLst>
          </p:cNvPr>
          <p:cNvSpPr>
            <a:spLocks noGrp="1"/>
          </p:cNvSpPr>
          <p:nvPr>
            <p:ph type="title"/>
          </p:nvPr>
        </p:nvSpPr>
        <p:spPr>
          <a:xfrm>
            <a:off x="57930" y="411698"/>
            <a:ext cx="8349467" cy="994172"/>
          </a:xfrm>
        </p:spPr>
        <p:txBody>
          <a:bodyPr>
            <a:normAutofit fontScale="90000"/>
          </a:bodyPr>
          <a:lstStyle/>
          <a:p>
            <a:r>
              <a:rPr lang="en-US" b="1" u="sng"/>
              <a:t>S</a:t>
            </a:r>
            <a:r>
              <a:rPr lang="en-US"/>
              <a:t>tochastic </a:t>
            </a:r>
            <a:r>
              <a:rPr lang="en-US" b="1" u="sng" err="1"/>
              <a:t>E</a:t>
            </a:r>
            <a:r>
              <a:rPr lang="en-US" err="1"/>
              <a:t>nvironment</a:t>
            </a:r>
            <a:r>
              <a:rPr lang="en-US" b="1" u="sng" err="1"/>
              <a:t>A</a:t>
            </a:r>
            <a:r>
              <a:rPr lang="en-US" err="1"/>
              <a:t>l</a:t>
            </a:r>
            <a:r>
              <a:rPr lang="en-US"/>
              <a:t> </a:t>
            </a:r>
            <a:r>
              <a:rPr lang="en-US" b="1" u="sng"/>
              <a:t>M</a:t>
            </a:r>
            <a:r>
              <a:rPr lang="en-US"/>
              <a:t>odel- environmental impact </a:t>
            </a:r>
            <a:r>
              <a:rPr lang="en-US" b="1" u="sng"/>
              <a:t>B</a:t>
            </a:r>
            <a:r>
              <a:rPr lang="en-US"/>
              <a:t>ond (SEAM-B)</a:t>
            </a:r>
          </a:p>
        </p:txBody>
      </p:sp>
      <p:sp>
        <p:nvSpPr>
          <p:cNvPr id="2" name="TextBox 1">
            <a:extLst>
              <a:ext uri="{FF2B5EF4-FFF2-40B4-BE49-F238E27FC236}">
                <a16:creationId xmlns:a16="http://schemas.microsoft.com/office/drawing/2014/main" id="{DDDC8AA8-8EA1-8F35-4C79-199859C7A1F9}"/>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Tree>
    <p:extLst>
      <p:ext uri="{BB962C8B-B14F-4D97-AF65-F5344CB8AC3E}">
        <p14:creationId xmlns:p14="http://schemas.microsoft.com/office/powerpoint/2010/main" val="301393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P spid="38" grpId="0" animBg="1"/>
      <p:bldP spid="39"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2DE5CE5D-9DE1-4CE4-ACEF-059CA9607529}"/>
              </a:ext>
            </a:extLst>
          </p:cNvPr>
          <p:cNvSpPr>
            <a:spLocks noGrp="1"/>
          </p:cNvSpPr>
          <p:nvPr>
            <p:ph type="sldNum" sz="quarter" idx="12"/>
          </p:nvPr>
        </p:nvSpPr>
        <p:spPr>
          <a:xfrm>
            <a:off x="7086600" y="5725179"/>
            <a:ext cx="2057400" cy="273844"/>
          </a:xfrm>
        </p:spPr>
        <p:txBody>
          <a:bodyPr/>
          <a:lstStyle/>
          <a:p>
            <a:fld id="{FD5E3DED-46C7-49A2-B32B-956417482C75}" type="slidenum">
              <a:rPr lang="en-US" smtClean="0"/>
              <a:t>28</a:t>
            </a:fld>
            <a:endParaRPr lang="en-US"/>
          </a:p>
        </p:txBody>
      </p:sp>
      <p:pic>
        <p:nvPicPr>
          <p:cNvPr id="5" name="Picture 4">
            <a:extLst>
              <a:ext uri="{FF2B5EF4-FFF2-40B4-BE49-F238E27FC236}">
                <a16:creationId xmlns:a16="http://schemas.microsoft.com/office/drawing/2014/main" id="{E1CF66DC-EAF8-4138-BB0D-68287546D2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30" y="1974200"/>
            <a:ext cx="2376346" cy="1426609"/>
          </a:xfrm>
          <a:prstGeom prst="rect">
            <a:avLst/>
          </a:prstGeom>
        </p:spPr>
      </p:pic>
      <p:sp>
        <p:nvSpPr>
          <p:cNvPr id="3" name="Rectangle 2">
            <a:extLst>
              <a:ext uri="{FF2B5EF4-FFF2-40B4-BE49-F238E27FC236}">
                <a16:creationId xmlns:a16="http://schemas.microsoft.com/office/drawing/2014/main" id="{E96251A1-DF89-4017-9772-77FA183EC346}"/>
              </a:ext>
            </a:extLst>
          </p:cNvPr>
          <p:cNvSpPr/>
          <p:nvPr/>
        </p:nvSpPr>
        <p:spPr>
          <a:xfrm>
            <a:off x="2850160" y="2694438"/>
            <a:ext cx="5665190" cy="29300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5359FA4C-3A39-4D2E-B3D3-72120E08A690}"/>
              </a:ext>
            </a:extLst>
          </p:cNvPr>
          <p:cNvSpPr txBox="1"/>
          <p:nvPr/>
        </p:nvSpPr>
        <p:spPr>
          <a:xfrm rot="5400000">
            <a:off x="8377581" y="4009434"/>
            <a:ext cx="668837" cy="300082"/>
          </a:xfrm>
          <a:prstGeom prst="rect">
            <a:avLst/>
          </a:prstGeom>
          <a:noFill/>
        </p:spPr>
        <p:txBody>
          <a:bodyPr wrap="none" rtlCol="0">
            <a:spAutoFit/>
          </a:bodyPr>
          <a:lstStyle/>
          <a:p>
            <a:r>
              <a:rPr lang="en-US" sz="1350"/>
              <a:t>rainfall</a:t>
            </a:r>
          </a:p>
        </p:txBody>
      </p:sp>
      <p:sp>
        <p:nvSpPr>
          <p:cNvPr id="7" name="TextBox 6">
            <a:extLst>
              <a:ext uri="{FF2B5EF4-FFF2-40B4-BE49-F238E27FC236}">
                <a16:creationId xmlns:a16="http://schemas.microsoft.com/office/drawing/2014/main" id="{CA6429E8-F6A9-493E-8393-73D0D3C31286}"/>
              </a:ext>
            </a:extLst>
          </p:cNvPr>
          <p:cNvSpPr txBox="1"/>
          <p:nvPr/>
        </p:nvSpPr>
        <p:spPr>
          <a:xfrm rot="16200000">
            <a:off x="1819781" y="4009433"/>
            <a:ext cx="1644874" cy="300082"/>
          </a:xfrm>
          <a:prstGeom prst="rect">
            <a:avLst/>
          </a:prstGeom>
          <a:noFill/>
        </p:spPr>
        <p:txBody>
          <a:bodyPr wrap="none" rtlCol="0">
            <a:spAutoFit/>
          </a:bodyPr>
          <a:lstStyle/>
          <a:p>
            <a:r>
              <a:rPr lang="en-US" sz="1350"/>
              <a:t>sediment generation</a:t>
            </a:r>
          </a:p>
        </p:txBody>
      </p:sp>
      <p:cxnSp>
        <p:nvCxnSpPr>
          <p:cNvPr id="10" name="Straight Connector 9">
            <a:extLst>
              <a:ext uri="{FF2B5EF4-FFF2-40B4-BE49-F238E27FC236}">
                <a16:creationId xmlns:a16="http://schemas.microsoft.com/office/drawing/2014/main" id="{BB0A93BB-0EAB-48D8-A0B7-8363E5424EF4}"/>
              </a:ext>
            </a:extLst>
          </p:cNvPr>
          <p:cNvCxnSpPr/>
          <p:nvPr/>
        </p:nvCxnSpPr>
        <p:spPr>
          <a:xfrm>
            <a:off x="3593366"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183467D-9040-45AC-AAA1-E366EAC728A2}"/>
              </a:ext>
            </a:extLst>
          </p:cNvPr>
          <p:cNvCxnSpPr/>
          <p:nvPr/>
        </p:nvCxnSpPr>
        <p:spPr>
          <a:xfrm>
            <a:off x="4585887"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854557C-EE32-40E4-AA25-3A72736CA3D5}"/>
              </a:ext>
            </a:extLst>
          </p:cNvPr>
          <p:cNvCxnSpPr/>
          <p:nvPr/>
        </p:nvCxnSpPr>
        <p:spPr>
          <a:xfrm>
            <a:off x="5674928" y="5523843"/>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A0CE228D-8A3A-4B9B-A3E6-051256F3CAD3}"/>
              </a:ext>
            </a:extLst>
          </p:cNvPr>
          <p:cNvCxnSpPr/>
          <p:nvPr/>
        </p:nvCxnSpPr>
        <p:spPr>
          <a:xfrm>
            <a:off x="6768611"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F351F373-6B32-43F6-94C6-AFE66DE08579}"/>
              </a:ext>
            </a:extLst>
          </p:cNvPr>
          <p:cNvCxnSpPr/>
          <p:nvPr/>
        </p:nvCxnSpPr>
        <p:spPr>
          <a:xfrm>
            <a:off x="7701618" y="5523844"/>
            <a:ext cx="0" cy="201336"/>
          </a:xfrm>
          <a:prstGeom prst="line">
            <a:avLst/>
          </a:prstGeom>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9B969DDD-6D43-42C5-A187-8787E89E9D8D}"/>
              </a:ext>
            </a:extLst>
          </p:cNvPr>
          <p:cNvSpPr txBox="1"/>
          <p:nvPr/>
        </p:nvSpPr>
        <p:spPr>
          <a:xfrm>
            <a:off x="8092793" y="5598107"/>
            <a:ext cx="491930" cy="300082"/>
          </a:xfrm>
          <a:prstGeom prst="rect">
            <a:avLst/>
          </a:prstGeom>
          <a:noFill/>
        </p:spPr>
        <p:txBody>
          <a:bodyPr wrap="none" rtlCol="0">
            <a:spAutoFit/>
          </a:bodyPr>
          <a:lstStyle/>
          <a:p>
            <a:r>
              <a:rPr lang="en-US" sz="1350"/>
              <a:t>year</a:t>
            </a:r>
          </a:p>
        </p:txBody>
      </p:sp>
      <p:cxnSp>
        <p:nvCxnSpPr>
          <p:cNvPr id="19" name="Straight Connector 18">
            <a:extLst>
              <a:ext uri="{FF2B5EF4-FFF2-40B4-BE49-F238E27FC236}">
                <a16:creationId xmlns:a16="http://schemas.microsoft.com/office/drawing/2014/main" id="{5509B7AA-BAE5-4DC8-9A25-47166819793A}"/>
              </a:ext>
            </a:extLst>
          </p:cNvPr>
          <p:cNvCxnSpPr/>
          <p:nvPr/>
        </p:nvCxnSpPr>
        <p:spPr>
          <a:xfrm>
            <a:off x="3593365" y="2586836"/>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363ACFA-24D8-48AA-B387-CC328B6B2D75}"/>
              </a:ext>
            </a:extLst>
          </p:cNvPr>
          <p:cNvCxnSpPr/>
          <p:nvPr/>
        </p:nvCxnSpPr>
        <p:spPr>
          <a:xfrm>
            <a:off x="4580389" y="2593770"/>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40CCF1DA-9FFC-498E-A521-3D7B9F6B26C2}"/>
              </a:ext>
            </a:extLst>
          </p:cNvPr>
          <p:cNvCxnSpPr/>
          <p:nvPr/>
        </p:nvCxnSpPr>
        <p:spPr>
          <a:xfrm>
            <a:off x="5679909" y="2593769"/>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02C62F20-9B7A-4027-8B9A-119F8CD4FE43}"/>
              </a:ext>
            </a:extLst>
          </p:cNvPr>
          <p:cNvCxnSpPr/>
          <p:nvPr/>
        </p:nvCxnSpPr>
        <p:spPr>
          <a:xfrm>
            <a:off x="6768611" y="2598916"/>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EA5ECAE0-0EFE-40F4-B833-C0EDE2F48CD6}"/>
              </a:ext>
            </a:extLst>
          </p:cNvPr>
          <p:cNvCxnSpPr/>
          <p:nvPr/>
        </p:nvCxnSpPr>
        <p:spPr>
          <a:xfrm>
            <a:off x="7701617" y="2593769"/>
            <a:ext cx="0" cy="201336"/>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A6F5D0A7-8BB9-4B35-A70B-80AD6DFAC686}"/>
              </a:ext>
            </a:extLst>
          </p:cNvPr>
          <p:cNvSpPr/>
          <p:nvPr/>
        </p:nvSpPr>
        <p:spPr>
          <a:xfrm>
            <a:off x="3480325" y="2699584"/>
            <a:ext cx="226082" cy="339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9BC2BD38-98B0-4AC8-8ED1-FAD3AFA832E3}"/>
              </a:ext>
            </a:extLst>
          </p:cNvPr>
          <p:cNvSpPr/>
          <p:nvPr/>
        </p:nvSpPr>
        <p:spPr>
          <a:xfrm>
            <a:off x="4467348" y="2694437"/>
            <a:ext cx="226082" cy="1281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59C52808-CF6B-4E4B-AD41-02035C64CEB6}"/>
              </a:ext>
            </a:extLst>
          </p:cNvPr>
          <p:cNvSpPr/>
          <p:nvPr/>
        </p:nvSpPr>
        <p:spPr>
          <a:xfrm>
            <a:off x="5557737" y="2699584"/>
            <a:ext cx="226082" cy="784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B0A53C59-6D94-4F14-8E55-02BD8624EEF1}"/>
              </a:ext>
            </a:extLst>
          </p:cNvPr>
          <p:cNvSpPr/>
          <p:nvPr/>
        </p:nvSpPr>
        <p:spPr>
          <a:xfrm>
            <a:off x="6655570" y="2687504"/>
            <a:ext cx="226082" cy="34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55C3FE61-0965-4858-AE1F-47CE4774C561}"/>
              </a:ext>
            </a:extLst>
          </p:cNvPr>
          <p:cNvSpPr/>
          <p:nvPr/>
        </p:nvSpPr>
        <p:spPr>
          <a:xfrm>
            <a:off x="7588577" y="2687504"/>
            <a:ext cx="226082" cy="1201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D10E7F21-35E4-4861-8AF1-99922B4C2E1C}"/>
              </a:ext>
            </a:extLst>
          </p:cNvPr>
          <p:cNvSpPr/>
          <p:nvPr/>
        </p:nvSpPr>
        <p:spPr>
          <a:xfrm>
            <a:off x="3367283" y="5514046"/>
            <a:ext cx="226082" cy="100669"/>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DE9F2410-4A07-4317-89E8-331209044F3E}"/>
              </a:ext>
            </a:extLst>
          </p:cNvPr>
          <p:cNvSpPr/>
          <p:nvPr/>
        </p:nvSpPr>
        <p:spPr>
          <a:xfrm>
            <a:off x="4356046" y="4129494"/>
            <a:ext cx="226082" cy="1495017"/>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36DE4A2A-90F0-4F7B-B0D3-B7318C629420}"/>
              </a:ext>
            </a:extLst>
          </p:cNvPr>
          <p:cNvSpPr/>
          <p:nvPr/>
        </p:nvSpPr>
        <p:spPr>
          <a:xfrm>
            <a:off x="5444695" y="4901924"/>
            <a:ext cx="226082" cy="717776"/>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A4A1807D-18EA-4E7F-A539-B70B9A752C08}"/>
              </a:ext>
            </a:extLst>
          </p:cNvPr>
          <p:cNvSpPr/>
          <p:nvPr/>
        </p:nvSpPr>
        <p:spPr>
          <a:xfrm>
            <a:off x="6533735" y="5586681"/>
            <a:ext cx="226082" cy="37831"/>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C3427C8F-2F87-4368-8EB0-28DF67642FDF}"/>
              </a:ext>
            </a:extLst>
          </p:cNvPr>
          <p:cNvSpPr/>
          <p:nvPr/>
        </p:nvSpPr>
        <p:spPr>
          <a:xfrm>
            <a:off x="7469004" y="4471136"/>
            <a:ext cx="226082" cy="1155096"/>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69E0C185-4DAA-401D-8C81-76FDB3AFE9D8}"/>
              </a:ext>
            </a:extLst>
          </p:cNvPr>
          <p:cNvSpPr/>
          <p:nvPr/>
        </p:nvSpPr>
        <p:spPr>
          <a:xfrm>
            <a:off x="57930" y="1974200"/>
            <a:ext cx="2318416" cy="994172"/>
          </a:xfrm>
          <a:prstGeom prst="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4B284F4D-5791-4096-BD13-14B2BBD3D0FB}"/>
              </a:ext>
            </a:extLst>
          </p:cNvPr>
          <p:cNvSpPr/>
          <p:nvPr/>
        </p:nvSpPr>
        <p:spPr>
          <a:xfrm>
            <a:off x="3593365" y="5279945"/>
            <a:ext cx="226082" cy="339755"/>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6" name="TextBox 5">
            <a:extLst>
              <a:ext uri="{FF2B5EF4-FFF2-40B4-BE49-F238E27FC236}">
                <a16:creationId xmlns:a16="http://schemas.microsoft.com/office/drawing/2014/main" id="{214B70F2-862A-4EC5-ADAA-B8173BB9EA0F}"/>
              </a:ext>
            </a:extLst>
          </p:cNvPr>
          <p:cNvSpPr txBox="1"/>
          <p:nvPr/>
        </p:nvSpPr>
        <p:spPr>
          <a:xfrm>
            <a:off x="3505509" y="5023883"/>
            <a:ext cx="449162" cy="300082"/>
          </a:xfrm>
          <a:prstGeom prst="rect">
            <a:avLst/>
          </a:prstGeom>
          <a:noFill/>
        </p:spPr>
        <p:txBody>
          <a:bodyPr wrap="none" rtlCol="0">
            <a:spAutoFit/>
          </a:bodyPr>
          <a:lstStyle/>
          <a:p>
            <a:r>
              <a:rPr lang="en-US" sz="1350"/>
              <a:t>$$$</a:t>
            </a:r>
          </a:p>
        </p:txBody>
      </p:sp>
      <p:sp>
        <p:nvSpPr>
          <p:cNvPr id="36" name="TextBox 35">
            <a:extLst>
              <a:ext uri="{FF2B5EF4-FFF2-40B4-BE49-F238E27FC236}">
                <a16:creationId xmlns:a16="http://schemas.microsoft.com/office/drawing/2014/main" id="{60DF1D81-D1D6-4F9B-A5C4-C943B150FB11}"/>
              </a:ext>
            </a:extLst>
          </p:cNvPr>
          <p:cNvSpPr txBox="1"/>
          <p:nvPr/>
        </p:nvSpPr>
        <p:spPr>
          <a:xfrm>
            <a:off x="2944301" y="3001509"/>
            <a:ext cx="668837" cy="300082"/>
          </a:xfrm>
          <a:prstGeom prst="rect">
            <a:avLst/>
          </a:prstGeom>
          <a:noFill/>
        </p:spPr>
        <p:txBody>
          <a:bodyPr wrap="none" rtlCol="0">
            <a:spAutoFit/>
          </a:bodyPr>
          <a:lstStyle/>
          <a:p>
            <a:r>
              <a:rPr lang="en-US" sz="1350"/>
              <a:t>rainfall</a:t>
            </a:r>
          </a:p>
        </p:txBody>
      </p:sp>
      <p:sp>
        <p:nvSpPr>
          <p:cNvPr id="37" name="TextBox 36">
            <a:extLst>
              <a:ext uri="{FF2B5EF4-FFF2-40B4-BE49-F238E27FC236}">
                <a16:creationId xmlns:a16="http://schemas.microsoft.com/office/drawing/2014/main" id="{6E36FB0C-AD48-42FD-849D-0C65C14B7425}"/>
              </a:ext>
            </a:extLst>
          </p:cNvPr>
          <p:cNvSpPr txBox="1"/>
          <p:nvPr/>
        </p:nvSpPr>
        <p:spPr>
          <a:xfrm>
            <a:off x="3347722" y="3948289"/>
            <a:ext cx="1044350" cy="507831"/>
          </a:xfrm>
          <a:prstGeom prst="rect">
            <a:avLst/>
          </a:prstGeom>
          <a:noFill/>
        </p:spPr>
        <p:txBody>
          <a:bodyPr wrap="square" rtlCol="0">
            <a:spAutoFit/>
          </a:bodyPr>
          <a:lstStyle/>
          <a:p>
            <a:r>
              <a:rPr lang="en-US" sz="1350"/>
              <a:t>sediment to basin</a:t>
            </a:r>
          </a:p>
        </p:txBody>
      </p:sp>
      <p:sp>
        <p:nvSpPr>
          <p:cNvPr id="38" name="Rectangle 37">
            <a:extLst>
              <a:ext uri="{FF2B5EF4-FFF2-40B4-BE49-F238E27FC236}">
                <a16:creationId xmlns:a16="http://schemas.microsoft.com/office/drawing/2014/main" id="{FE9AF138-B80C-4BA2-91CA-7FFA5B4F8F07}"/>
              </a:ext>
            </a:extLst>
          </p:cNvPr>
          <p:cNvSpPr/>
          <p:nvPr/>
        </p:nvSpPr>
        <p:spPr>
          <a:xfrm>
            <a:off x="4580389" y="4561363"/>
            <a:ext cx="226082" cy="104711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39" name="Rectangle 38">
            <a:extLst>
              <a:ext uri="{FF2B5EF4-FFF2-40B4-BE49-F238E27FC236}">
                <a16:creationId xmlns:a16="http://schemas.microsoft.com/office/drawing/2014/main" id="{CFCBB1C9-9185-4B04-8E54-33B3A0E2CC61}"/>
              </a:ext>
            </a:extLst>
          </p:cNvPr>
          <p:cNvSpPr/>
          <p:nvPr/>
        </p:nvSpPr>
        <p:spPr>
          <a:xfrm>
            <a:off x="5668126" y="4318908"/>
            <a:ext cx="226082" cy="130560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091DF8E1-AAEF-4B8B-B473-F18DF9676C1B}"/>
              </a:ext>
            </a:extLst>
          </p:cNvPr>
          <p:cNvSpPr/>
          <p:nvPr/>
        </p:nvSpPr>
        <p:spPr>
          <a:xfrm>
            <a:off x="6770890" y="5580426"/>
            <a:ext cx="226082" cy="3428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1" name="Rectangle 40">
            <a:extLst>
              <a:ext uri="{FF2B5EF4-FFF2-40B4-BE49-F238E27FC236}">
                <a16:creationId xmlns:a16="http://schemas.microsoft.com/office/drawing/2014/main" id="{D2FC5CA4-E776-4E24-9443-B13AACF4632E}"/>
              </a:ext>
            </a:extLst>
          </p:cNvPr>
          <p:cNvSpPr/>
          <p:nvPr/>
        </p:nvSpPr>
        <p:spPr>
          <a:xfrm flipV="1">
            <a:off x="7701618" y="4422786"/>
            <a:ext cx="226082" cy="1201725"/>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43" name="TextBox 42">
            <a:extLst>
              <a:ext uri="{FF2B5EF4-FFF2-40B4-BE49-F238E27FC236}">
                <a16:creationId xmlns:a16="http://schemas.microsoft.com/office/drawing/2014/main" id="{2FDD80A2-0A02-4214-870B-1B78BF37FF5F}"/>
              </a:ext>
            </a:extLst>
          </p:cNvPr>
          <p:cNvSpPr txBox="1"/>
          <p:nvPr/>
        </p:nvSpPr>
        <p:spPr>
          <a:xfrm>
            <a:off x="4467348" y="2205583"/>
            <a:ext cx="2088649" cy="415498"/>
          </a:xfrm>
          <a:prstGeom prst="rect">
            <a:avLst/>
          </a:prstGeom>
          <a:noFill/>
        </p:spPr>
        <p:txBody>
          <a:bodyPr wrap="none" rtlCol="0">
            <a:spAutoFit/>
          </a:bodyPr>
          <a:lstStyle/>
          <a:p>
            <a:r>
              <a:rPr lang="en-US" sz="2100"/>
              <a:t>Post-Intervention</a:t>
            </a:r>
          </a:p>
        </p:txBody>
      </p:sp>
      <p:sp>
        <p:nvSpPr>
          <p:cNvPr id="44" name="Rectangle 43">
            <a:extLst>
              <a:ext uri="{FF2B5EF4-FFF2-40B4-BE49-F238E27FC236}">
                <a16:creationId xmlns:a16="http://schemas.microsoft.com/office/drawing/2014/main" id="{FBF06AC4-0EB1-4853-827B-20C2253738EB}"/>
              </a:ext>
            </a:extLst>
          </p:cNvPr>
          <p:cNvSpPr/>
          <p:nvPr/>
        </p:nvSpPr>
        <p:spPr>
          <a:xfrm>
            <a:off x="3369560" y="5556944"/>
            <a:ext cx="226082" cy="5278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EA3CE018-AD99-4C30-8BAA-5595DC426100}"/>
              </a:ext>
            </a:extLst>
          </p:cNvPr>
          <p:cNvSpPr/>
          <p:nvPr/>
        </p:nvSpPr>
        <p:spPr>
          <a:xfrm>
            <a:off x="4352286" y="5023884"/>
            <a:ext cx="226082" cy="60062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6" name="Rectangle 45">
            <a:extLst>
              <a:ext uri="{FF2B5EF4-FFF2-40B4-BE49-F238E27FC236}">
                <a16:creationId xmlns:a16="http://schemas.microsoft.com/office/drawing/2014/main" id="{FC3081A5-2062-42A5-A5D7-FF3F22F21970}"/>
              </a:ext>
            </a:extLst>
          </p:cNvPr>
          <p:cNvSpPr/>
          <p:nvPr/>
        </p:nvSpPr>
        <p:spPr>
          <a:xfrm>
            <a:off x="5452772" y="5233307"/>
            <a:ext cx="226082" cy="38639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7" name="Rectangle 46">
            <a:extLst>
              <a:ext uri="{FF2B5EF4-FFF2-40B4-BE49-F238E27FC236}">
                <a16:creationId xmlns:a16="http://schemas.microsoft.com/office/drawing/2014/main" id="{031C1491-C444-42C4-ADA8-83789D35866E}"/>
              </a:ext>
            </a:extLst>
          </p:cNvPr>
          <p:cNvSpPr/>
          <p:nvPr/>
        </p:nvSpPr>
        <p:spPr>
          <a:xfrm>
            <a:off x="3597833" y="5461907"/>
            <a:ext cx="226082" cy="16019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8" name="Rectangle 47">
            <a:extLst>
              <a:ext uri="{FF2B5EF4-FFF2-40B4-BE49-F238E27FC236}">
                <a16:creationId xmlns:a16="http://schemas.microsoft.com/office/drawing/2014/main" id="{7C1A2F86-8DEA-4015-8A64-809B28794885}"/>
              </a:ext>
            </a:extLst>
          </p:cNvPr>
          <p:cNvSpPr/>
          <p:nvPr/>
        </p:nvSpPr>
        <p:spPr>
          <a:xfrm>
            <a:off x="4580809" y="4760920"/>
            <a:ext cx="226082" cy="86359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9" name="Rectangle 48">
            <a:extLst>
              <a:ext uri="{FF2B5EF4-FFF2-40B4-BE49-F238E27FC236}">
                <a16:creationId xmlns:a16="http://schemas.microsoft.com/office/drawing/2014/main" id="{1A6F3100-73CE-4B62-A088-948A5A3815F9}"/>
              </a:ext>
            </a:extLst>
          </p:cNvPr>
          <p:cNvSpPr/>
          <p:nvPr/>
        </p:nvSpPr>
        <p:spPr>
          <a:xfrm>
            <a:off x="5674657" y="5108902"/>
            <a:ext cx="226082" cy="51794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50" name="Rectangle 49">
            <a:extLst>
              <a:ext uri="{FF2B5EF4-FFF2-40B4-BE49-F238E27FC236}">
                <a16:creationId xmlns:a16="http://schemas.microsoft.com/office/drawing/2014/main" id="{EE5E7722-1554-4C5E-A136-4DC293C9E0A8}"/>
              </a:ext>
            </a:extLst>
          </p:cNvPr>
          <p:cNvSpPr/>
          <p:nvPr/>
        </p:nvSpPr>
        <p:spPr>
          <a:xfrm>
            <a:off x="7701618" y="5423174"/>
            <a:ext cx="226082" cy="20133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51" name="Rectangle 50">
            <a:extLst>
              <a:ext uri="{FF2B5EF4-FFF2-40B4-BE49-F238E27FC236}">
                <a16:creationId xmlns:a16="http://schemas.microsoft.com/office/drawing/2014/main" id="{C7E8D0CC-B911-4F0B-B6EE-54F9DCC476A1}"/>
              </a:ext>
            </a:extLst>
          </p:cNvPr>
          <p:cNvSpPr/>
          <p:nvPr/>
        </p:nvSpPr>
        <p:spPr>
          <a:xfrm>
            <a:off x="7481323" y="4889616"/>
            <a:ext cx="226082" cy="72765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12" name="Right Brace 11">
            <a:extLst>
              <a:ext uri="{FF2B5EF4-FFF2-40B4-BE49-F238E27FC236}">
                <a16:creationId xmlns:a16="http://schemas.microsoft.com/office/drawing/2014/main" id="{AC758F1A-E841-4DDF-B222-2177A3647BE8}"/>
              </a:ext>
            </a:extLst>
          </p:cNvPr>
          <p:cNvSpPr/>
          <p:nvPr/>
        </p:nvSpPr>
        <p:spPr>
          <a:xfrm>
            <a:off x="5989320" y="4318908"/>
            <a:ext cx="94933" cy="78999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50"/>
          </a:p>
        </p:txBody>
      </p:sp>
      <p:sp>
        <p:nvSpPr>
          <p:cNvPr id="14" name="TextBox 13">
            <a:extLst>
              <a:ext uri="{FF2B5EF4-FFF2-40B4-BE49-F238E27FC236}">
                <a16:creationId xmlns:a16="http://schemas.microsoft.com/office/drawing/2014/main" id="{AD51D23E-1C1C-414D-B4AD-7EE0E6FBEC18}"/>
              </a:ext>
            </a:extLst>
          </p:cNvPr>
          <p:cNvSpPr txBox="1"/>
          <p:nvPr/>
        </p:nvSpPr>
        <p:spPr>
          <a:xfrm>
            <a:off x="6117638" y="4573141"/>
            <a:ext cx="1314784" cy="300082"/>
          </a:xfrm>
          <a:prstGeom prst="rect">
            <a:avLst/>
          </a:prstGeom>
          <a:noFill/>
        </p:spPr>
        <p:txBody>
          <a:bodyPr wrap="none" rtlCol="0">
            <a:spAutoFit/>
          </a:bodyPr>
          <a:lstStyle/>
          <a:p>
            <a:r>
              <a:rPr lang="en-US" sz="1350"/>
              <a:t>Cost Savings (C</a:t>
            </a:r>
            <a:r>
              <a:rPr lang="en-US" sz="1350" baseline="-25000"/>
              <a:t>i</a:t>
            </a:r>
            <a:r>
              <a:rPr lang="en-US" sz="1350"/>
              <a:t>)</a:t>
            </a:r>
          </a:p>
        </p:txBody>
      </p:sp>
      <p:sp>
        <p:nvSpPr>
          <p:cNvPr id="2" name="TextBox 1">
            <a:extLst>
              <a:ext uri="{FF2B5EF4-FFF2-40B4-BE49-F238E27FC236}">
                <a16:creationId xmlns:a16="http://schemas.microsoft.com/office/drawing/2014/main" id="{5E564AE0-CCF0-6D6C-43DC-0FB296E87667}"/>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
        <p:nvSpPr>
          <p:cNvPr id="8" name="Title 1">
            <a:extLst>
              <a:ext uri="{FF2B5EF4-FFF2-40B4-BE49-F238E27FC236}">
                <a16:creationId xmlns:a16="http://schemas.microsoft.com/office/drawing/2014/main" id="{3DD194FC-6A14-1D51-A382-CF9908CC9889}"/>
              </a:ext>
            </a:extLst>
          </p:cNvPr>
          <p:cNvSpPr>
            <a:spLocks noGrp="1"/>
          </p:cNvSpPr>
          <p:nvPr>
            <p:ph type="title"/>
          </p:nvPr>
        </p:nvSpPr>
        <p:spPr>
          <a:xfrm>
            <a:off x="57930" y="411698"/>
            <a:ext cx="8349467" cy="994172"/>
          </a:xfrm>
        </p:spPr>
        <p:txBody>
          <a:bodyPr>
            <a:normAutofit fontScale="90000"/>
          </a:bodyPr>
          <a:lstStyle/>
          <a:p>
            <a:r>
              <a:rPr lang="en-US" b="1" u="sng"/>
              <a:t>S</a:t>
            </a:r>
            <a:r>
              <a:rPr lang="en-US"/>
              <a:t>tochastic </a:t>
            </a:r>
            <a:r>
              <a:rPr lang="en-US" b="1" u="sng" err="1"/>
              <a:t>E</a:t>
            </a:r>
            <a:r>
              <a:rPr lang="en-US" err="1"/>
              <a:t>nvironment</a:t>
            </a:r>
            <a:r>
              <a:rPr lang="en-US" b="1" u="sng" err="1"/>
              <a:t>A</a:t>
            </a:r>
            <a:r>
              <a:rPr lang="en-US" err="1"/>
              <a:t>l</a:t>
            </a:r>
            <a:r>
              <a:rPr lang="en-US"/>
              <a:t> </a:t>
            </a:r>
            <a:r>
              <a:rPr lang="en-US" b="1" u="sng"/>
              <a:t>M</a:t>
            </a:r>
            <a:r>
              <a:rPr lang="en-US"/>
              <a:t>odel- environmental impact </a:t>
            </a:r>
            <a:r>
              <a:rPr lang="en-US" b="1" u="sng"/>
              <a:t>B</a:t>
            </a:r>
            <a:r>
              <a:rPr lang="en-US"/>
              <a:t>ond (SEAM-B)</a:t>
            </a:r>
          </a:p>
        </p:txBody>
      </p:sp>
    </p:spTree>
    <p:extLst>
      <p:ext uri="{BB962C8B-B14F-4D97-AF65-F5344CB8AC3E}">
        <p14:creationId xmlns:p14="http://schemas.microsoft.com/office/powerpoint/2010/main" val="2209126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32">
            <a:extLst>
              <a:ext uri="{FF2B5EF4-FFF2-40B4-BE49-F238E27FC236}">
                <a16:creationId xmlns:a16="http://schemas.microsoft.com/office/drawing/2014/main" id="{2DE5CE5D-9DE1-4CE4-ACEF-059CA9607529}"/>
              </a:ext>
            </a:extLst>
          </p:cNvPr>
          <p:cNvSpPr>
            <a:spLocks noGrp="1"/>
          </p:cNvSpPr>
          <p:nvPr>
            <p:ph type="sldNum" sz="quarter" idx="12"/>
          </p:nvPr>
        </p:nvSpPr>
        <p:spPr>
          <a:xfrm>
            <a:off x="7086600" y="5725179"/>
            <a:ext cx="2057400" cy="273844"/>
          </a:xfrm>
        </p:spPr>
        <p:txBody>
          <a:bodyPr/>
          <a:lstStyle/>
          <a:p>
            <a:fld id="{FD5E3DED-46C7-49A2-B32B-956417482C75}" type="slidenum">
              <a:rPr lang="en-US" smtClean="0"/>
              <a:t>29</a:t>
            </a:fld>
            <a:endParaRPr lang="en-US"/>
          </a:p>
        </p:txBody>
      </p:sp>
      <p:pic>
        <p:nvPicPr>
          <p:cNvPr id="5" name="Picture 4">
            <a:extLst>
              <a:ext uri="{FF2B5EF4-FFF2-40B4-BE49-F238E27FC236}">
                <a16:creationId xmlns:a16="http://schemas.microsoft.com/office/drawing/2014/main" id="{E1CF66DC-EAF8-4138-BB0D-68287546D24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30" y="1974200"/>
            <a:ext cx="2376346" cy="1426609"/>
          </a:xfrm>
          <a:prstGeom prst="rect">
            <a:avLst/>
          </a:prstGeom>
        </p:spPr>
      </p:pic>
      <p:sp>
        <p:nvSpPr>
          <p:cNvPr id="3" name="Rectangle 2">
            <a:extLst>
              <a:ext uri="{FF2B5EF4-FFF2-40B4-BE49-F238E27FC236}">
                <a16:creationId xmlns:a16="http://schemas.microsoft.com/office/drawing/2014/main" id="{E96251A1-DF89-4017-9772-77FA183EC346}"/>
              </a:ext>
            </a:extLst>
          </p:cNvPr>
          <p:cNvSpPr/>
          <p:nvPr/>
        </p:nvSpPr>
        <p:spPr>
          <a:xfrm>
            <a:off x="2850160" y="2694438"/>
            <a:ext cx="5665190" cy="29300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5359FA4C-3A39-4D2E-B3D3-72120E08A690}"/>
              </a:ext>
            </a:extLst>
          </p:cNvPr>
          <p:cNvSpPr txBox="1"/>
          <p:nvPr/>
        </p:nvSpPr>
        <p:spPr>
          <a:xfrm rot="5400000">
            <a:off x="8377581" y="4009434"/>
            <a:ext cx="668837" cy="300082"/>
          </a:xfrm>
          <a:prstGeom prst="rect">
            <a:avLst/>
          </a:prstGeom>
          <a:noFill/>
        </p:spPr>
        <p:txBody>
          <a:bodyPr wrap="none" rtlCol="0">
            <a:spAutoFit/>
          </a:bodyPr>
          <a:lstStyle/>
          <a:p>
            <a:r>
              <a:rPr lang="en-US" sz="1350"/>
              <a:t>rainfall</a:t>
            </a:r>
          </a:p>
        </p:txBody>
      </p:sp>
      <p:sp>
        <p:nvSpPr>
          <p:cNvPr id="7" name="TextBox 6">
            <a:extLst>
              <a:ext uri="{FF2B5EF4-FFF2-40B4-BE49-F238E27FC236}">
                <a16:creationId xmlns:a16="http://schemas.microsoft.com/office/drawing/2014/main" id="{CA6429E8-F6A9-493E-8393-73D0D3C31286}"/>
              </a:ext>
            </a:extLst>
          </p:cNvPr>
          <p:cNvSpPr txBox="1"/>
          <p:nvPr/>
        </p:nvSpPr>
        <p:spPr>
          <a:xfrm rot="16200000">
            <a:off x="1819781" y="4009433"/>
            <a:ext cx="1644874" cy="300082"/>
          </a:xfrm>
          <a:prstGeom prst="rect">
            <a:avLst/>
          </a:prstGeom>
          <a:noFill/>
        </p:spPr>
        <p:txBody>
          <a:bodyPr wrap="none" rtlCol="0">
            <a:spAutoFit/>
          </a:bodyPr>
          <a:lstStyle/>
          <a:p>
            <a:r>
              <a:rPr lang="en-US" sz="1350"/>
              <a:t>sediment generation</a:t>
            </a:r>
          </a:p>
        </p:txBody>
      </p:sp>
      <p:cxnSp>
        <p:nvCxnSpPr>
          <p:cNvPr id="10" name="Straight Connector 9">
            <a:extLst>
              <a:ext uri="{FF2B5EF4-FFF2-40B4-BE49-F238E27FC236}">
                <a16:creationId xmlns:a16="http://schemas.microsoft.com/office/drawing/2014/main" id="{BB0A93BB-0EAB-48D8-A0B7-8363E5424EF4}"/>
              </a:ext>
            </a:extLst>
          </p:cNvPr>
          <p:cNvCxnSpPr/>
          <p:nvPr/>
        </p:nvCxnSpPr>
        <p:spPr>
          <a:xfrm>
            <a:off x="3593366"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183467D-9040-45AC-AAA1-E366EAC728A2}"/>
              </a:ext>
            </a:extLst>
          </p:cNvPr>
          <p:cNvCxnSpPr/>
          <p:nvPr/>
        </p:nvCxnSpPr>
        <p:spPr>
          <a:xfrm>
            <a:off x="4585887"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F854557C-EE32-40E4-AA25-3A72736CA3D5}"/>
              </a:ext>
            </a:extLst>
          </p:cNvPr>
          <p:cNvCxnSpPr/>
          <p:nvPr/>
        </p:nvCxnSpPr>
        <p:spPr>
          <a:xfrm>
            <a:off x="5674928" y="5523843"/>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A0CE228D-8A3A-4B9B-A3E6-051256F3CAD3}"/>
              </a:ext>
            </a:extLst>
          </p:cNvPr>
          <p:cNvCxnSpPr/>
          <p:nvPr/>
        </p:nvCxnSpPr>
        <p:spPr>
          <a:xfrm>
            <a:off x="6768611" y="5523844"/>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F351F373-6B32-43F6-94C6-AFE66DE08579}"/>
              </a:ext>
            </a:extLst>
          </p:cNvPr>
          <p:cNvCxnSpPr/>
          <p:nvPr/>
        </p:nvCxnSpPr>
        <p:spPr>
          <a:xfrm>
            <a:off x="7701618" y="5523844"/>
            <a:ext cx="0" cy="201336"/>
          </a:xfrm>
          <a:prstGeom prst="line">
            <a:avLst/>
          </a:prstGeom>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9B969DDD-6D43-42C5-A187-8787E89E9D8D}"/>
              </a:ext>
            </a:extLst>
          </p:cNvPr>
          <p:cNvSpPr txBox="1"/>
          <p:nvPr/>
        </p:nvSpPr>
        <p:spPr>
          <a:xfrm>
            <a:off x="8092793" y="5598107"/>
            <a:ext cx="491930" cy="300082"/>
          </a:xfrm>
          <a:prstGeom prst="rect">
            <a:avLst/>
          </a:prstGeom>
          <a:noFill/>
        </p:spPr>
        <p:txBody>
          <a:bodyPr wrap="none" rtlCol="0">
            <a:spAutoFit/>
          </a:bodyPr>
          <a:lstStyle/>
          <a:p>
            <a:r>
              <a:rPr lang="en-US" sz="1350"/>
              <a:t>year</a:t>
            </a:r>
          </a:p>
        </p:txBody>
      </p:sp>
      <p:cxnSp>
        <p:nvCxnSpPr>
          <p:cNvPr id="19" name="Straight Connector 18">
            <a:extLst>
              <a:ext uri="{FF2B5EF4-FFF2-40B4-BE49-F238E27FC236}">
                <a16:creationId xmlns:a16="http://schemas.microsoft.com/office/drawing/2014/main" id="{5509B7AA-BAE5-4DC8-9A25-47166819793A}"/>
              </a:ext>
            </a:extLst>
          </p:cNvPr>
          <p:cNvCxnSpPr/>
          <p:nvPr/>
        </p:nvCxnSpPr>
        <p:spPr>
          <a:xfrm>
            <a:off x="3593365" y="2586836"/>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363ACFA-24D8-48AA-B387-CC328B6B2D75}"/>
              </a:ext>
            </a:extLst>
          </p:cNvPr>
          <p:cNvCxnSpPr/>
          <p:nvPr/>
        </p:nvCxnSpPr>
        <p:spPr>
          <a:xfrm>
            <a:off x="4580389" y="2593770"/>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40CCF1DA-9FFC-498E-A521-3D7B9F6B26C2}"/>
              </a:ext>
            </a:extLst>
          </p:cNvPr>
          <p:cNvCxnSpPr/>
          <p:nvPr/>
        </p:nvCxnSpPr>
        <p:spPr>
          <a:xfrm>
            <a:off x="5679909" y="2593769"/>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02C62F20-9B7A-4027-8B9A-119F8CD4FE43}"/>
              </a:ext>
            </a:extLst>
          </p:cNvPr>
          <p:cNvCxnSpPr/>
          <p:nvPr/>
        </p:nvCxnSpPr>
        <p:spPr>
          <a:xfrm>
            <a:off x="6768611" y="2598916"/>
            <a:ext cx="0" cy="201336"/>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EA5ECAE0-0EFE-40F4-B833-C0EDE2F48CD6}"/>
              </a:ext>
            </a:extLst>
          </p:cNvPr>
          <p:cNvCxnSpPr/>
          <p:nvPr/>
        </p:nvCxnSpPr>
        <p:spPr>
          <a:xfrm>
            <a:off x="7701617" y="2593769"/>
            <a:ext cx="0" cy="201336"/>
          </a:xfrm>
          <a:prstGeom prst="line">
            <a:avLst/>
          </a:prstGeom>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A6F5D0A7-8BB9-4B35-A70B-80AD6DFAC686}"/>
              </a:ext>
            </a:extLst>
          </p:cNvPr>
          <p:cNvSpPr/>
          <p:nvPr/>
        </p:nvSpPr>
        <p:spPr>
          <a:xfrm>
            <a:off x="3480325" y="2699584"/>
            <a:ext cx="226082" cy="339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9BC2BD38-98B0-4AC8-8ED1-FAD3AFA832E3}"/>
              </a:ext>
            </a:extLst>
          </p:cNvPr>
          <p:cNvSpPr/>
          <p:nvPr/>
        </p:nvSpPr>
        <p:spPr>
          <a:xfrm>
            <a:off x="4467348" y="2694437"/>
            <a:ext cx="226082" cy="1281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59C52808-CF6B-4E4B-AD41-02035C64CEB6}"/>
              </a:ext>
            </a:extLst>
          </p:cNvPr>
          <p:cNvSpPr/>
          <p:nvPr/>
        </p:nvSpPr>
        <p:spPr>
          <a:xfrm>
            <a:off x="5557737" y="2699584"/>
            <a:ext cx="226082" cy="784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B0A53C59-6D94-4F14-8E55-02BD8624EEF1}"/>
              </a:ext>
            </a:extLst>
          </p:cNvPr>
          <p:cNvSpPr/>
          <p:nvPr/>
        </p:nvSpPr>
        <p:spPr>
          <a:xfrm>
            <a:off x="6655570" y="2687504"/>
            <a:ext cx="226082" cy="34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55C3FE61-0965-4858-AE1F-47CE4774C561}"/>
              </a:ext>
            </a:extLst>
          </p:cNvPr>
          <p:cNvSpPr/>
          <p:nvPr/>
        </p:nvSpPr>
        <p:spPr>
          <a:xfrm>
            <a:off x="7588577" y="2687504"/>
            <a:ext cx="226082" cy="1201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D10E7F21-35E4-4861-8AF1-99922B4C2E1C}"/>
              </a:ext>
            </a:extLst>
          </p:cNvPr>
          <p:cNvSpPr/>
          <p:nvPr/>
        </p:nvSpPr>
        <p:spPr>
          <a:xfrm>
            <a:off x="3367283" y="5514046"/>
            <a:ext cx="226082" cy="100669"/>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DE9F2410-4A07-4317-89E8-331209044F3E}"/>
              </a:ext>
            </a:extLst>
          </p:cNvPr>
          <p:cNvSpPr/>
          <p:nvPr/>
        </p:nvSpPr>
        <p:spPr>
          <a:xfrm>
            <a:off x="4356046" y="4129494"/>
            <a:ext cx="226082" cy="1495017"/>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36DE4A2A-90F0-4F7B-B0D3-B7318C629420}"/>
              </a:ext>
            </a:extLst>
          </p:cNvPr>
          <p:cNvSpPr/>
          <p:nvPr/>
        </p:nvSpPr>
        <p:spPr>
          <a:xfrm>
            <a:off x="5444695" y="4901924"/>
            <a:ext cx="226082" cy="717776"/>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A4A1807D-18EA-4E7F-A539-B70B9A752C08}"/>
              </a:ext>
            </a:extLst>
          </p:cNvPr>
          <p:cNvSpPr/>
          <p:nvPr/>
        </p:nvSpPr>
        <p:spPr>
          <a:xfrm>
            <a:off x="6533735" y="5586681"/>
            <a:ext cx="226082" cy="37831"/>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C3427C8F-2F87-4368-8EB0-28DF67642FDF}"/>
              </a:ext>
            </a:extLst>
          </p:cNvPr>
          <p:cNvSpPr/>
          <p:nvPr/>
        </p:nvSpPr>
        <p:spPr>
          <a:xfrm>
            <a:off x="7469004" y="4471136"/>
            <a:ext cx="226082" cy="1155096"/>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69E0C185-4DAA-401D-8C81-76FDB3AFE9D8}"/>
              </a:ext>
            </a:extLst>
          </p:cNvPr>
          <p:cNvSpPr/>
          <p:nvPr/>
        </p:nvSpPr>
        <p:spPr>
          <a:xfrm>
            <a:off x="57930" y="1974200"/>
            <a:ext cx="2318416" cy="994172"/>
          </a:xfrm>
          <a:prstGeom prst="rect">
            <a:avLst/>
          </a:prstGeom>
          <a:no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4B284F4D-5791-4096-BD13-14B2BBD3D0FB}"/>
              </a:ext>
            </a:extLst>
          </p:cNvPr>
          <p:cNvSpPr/>
          <p:nvPr/>
        </p:nvSpPr>
        <p:spPr>
          <a:xfrm>
            <a:off x="3593365" y="5279945"/>
            <a:ext cx="226082" cy="339755"/>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6" name="TextBox 5">
            <a:extLst>
              <a:ext uri="{FF2B5EF4-FFF2-40B4-BE49-F238E27FC236}">
                <a16:creationId xmlns:a16="http://schemas.microsoft.com/office/drawing/2014/main" id="{214B70F2-862A-4EC5-ADAA-B8173BB9EA0F}"/>
              </a:ext>
            </a:extLst>
          </p:cNvPr>
          <p:cNvSpPr txBox="1"/>
          <p:nvPr/>
        </p:nvSpPr>
        <p:spPr>
          <a:xfrm>
            <a:off x="3505509" y="5023883"/>
            <a:ext cx="449162" cy="300082"/>
          </a:xfrm>
          <a:prstGeom prst="rect">
            <a:avLst/>
          </a:prstGeom>
          <a:noFill/>
        </p:spPr>
        <p:txBody>
          <a:bodyPr wrap="none" rtlCol="0">
            <a:spAutoFit/>
          </a:bodyPr>
          <a:lstStyle/>
          <a:p>
            <a:r>
              <a:rPr lang="en-US" sz="1350"/>
              <a:t>$$$</a:t>
            </a:r>
          </a:p>
        </p:txBody>
      </p:sp>
      <p:sp>
        <p:nvSpPr>
          <p:cNvPr id="36" name="TextBox 35">
            <a:extLst>
              <a:ext uri="{FF2B5EF4-FFF2-40B4-BE49-F238E27FC236}">
                <a16:creationId xmlns:a16="http://schemas.microsoft.com/office/drawing/2014/main" id="{60DF1D81-D1D6-4F9B-A5C4-C943B150FB11}"/>
              </a:ext>
            </a:extLst>
          </p:cNvPr>
          <p:cNvSpPr txBox="1"/>
          <p:nvPr/>
        </p:nvSpPr>
        <p:spPr>
          <a:xfrm>
            <a:off x="2944301" y="3001509"/>
            <a:ext cx="668837" cy="300082"/>
          </a:xfrm>
          <a:prstGeom prst="rect">
            <a:avLst/>
          </a:prstGeom>
          <a:noFill/>
        </p:spPr>
        <p:txBody>
          <a:bodyPr wrap="none" rtlCol="0">
            <a:spAutoFit/>
          </a:bodyPr>
          <a:lstStyle/>
          <a:p>
            <a:r>
              <a:rPr lang="en-US" sz="1350"/>
              <a:t>rainfall</a:t>
            </a:r>
          </a:p>
        </p:txBody>
      </p:sp>
      <p:sp>
        <p:nvSpPr>
          <p:cNvPr id="38" name="Rectangle 37">
            <a:extLst>
              <a:ext uri="{FF2B5EF4-FFF2-40B4-BE49-F238E27FC236}">
                <a16:creationId xmlns:a16="http://schemas.microsoft.com/office/drawing/2014/main" id="{FE9AF138-B80C-4BA2-91CA-7FFA5B4F8F07}"/>
              </a:ext>
            </a:extLst>
          </p:cNvPr>
          <p:cNvSpPr/>
          <p:nvPr/>
        </p:nvSpPr>
        <p:spPr>
          <a:xfrm>
            <a:off x="4580389" y="4561363"/>
            <a:ext cx="226082" cy="104711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39" name="Rectangle 38">
            <a:extLst>
              <a:ext uri="{FF2B5EF4-FFF2-40B4-BE49-F238E27FC236}">
                <a16:creationId xmlns:a16="http://schemas.microsoft.com/office/drawing/2014/main" id="{CFCBB1C9-9185-4B04-8E54-33B3A0E2CC61}"/>
              </a:ext>
            </a:extLst>
          </p:cNvPr>
          <p:cNvSpPr/>
          <p:nvPr/>
        </p:nvSpPr>
        <p:spPr>
          <a:xfrm>
            <a:off x="5668126" y="4318908"/>
            <a:ext cx="226082" cy="130560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091DF8E1-AAEF-4B8B-B473-F18DF9676C1B}"/>
              </a:ext>
            </a:extLst>
          </p:cNvPr>
          <p:cNvSpPr/>
          <p:nvPr/>
        </p:nvSpPr>
        <p:spPr>
          <a:xfrm>
            <a:off x="6770890" y="5580426"/>
            <a:ext cx="226082" cy="3428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1" name="Rectangle 40">
            <a:extLst>
              <a:ext uri="{FF2B5EF4-FFF2-40B4-BE49-F238E27FC236}">
                <a16:creationId xmlns:a16="http://schemas.microsoft.com/office/drawing/2014/main" id="{D2FC5CA4-E776-4E24-9443-B13AACF4632E}"/>
              </a:ext>
            </a:extLst>
          </p:cNvPr>
          <p:cNvSpPr/>
          <p:nvPr/>
        </p:nvSpPr>
        <p:spPr>
          <a:xfrm flipV="1">
            <a:off x="7701618" y="4422786"/>
            <a:ext cx="226082" cy="1201725"/>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43" name="TextBox 42">
            <a:extLst>
              <a:ext uri="{FF2B5EF4-FFF2-40B4-BE49-F238E27FC236}">
                <a16:creationId xmlns:a16="http://schemas.microsoft.com/office/drawing/2014/main" id="{2FDD80A2-0A02-4214-870B-1B78BF37FF5F}"/>
              </a:ext>
            </a:extLst>
          </p:cNvPr>
          <p:cNvSpPr txBox="1"/>
          <p:nvPr/>
        </p:nvSpPr>
        <p:spPr>
          <a:xfrm>
            <a:off x="4467348" y="2205583"/>
            <a:ext cx="2088649" cy="415498"/>
          </a:xfrm>
          <a:prstGeom prst="rect">
            <a:avLst/>
          </a:prstGeom>
          <a:noFill/>
        </p:spPr>
        <p:txBody>
          <a:bodyPr wrap="none" rtlCol="0">
            <a:spAutoFit/>
          </a:bodyPr>
          <a:lstStyle/>
          <a:p>
            <a:r>
              <a:rPr lang="en-US" sz="2100"/>
              <a:t>Post-Intervention</a:t>
            </a:r>
          </a:p>
        </p:txBody>
      </p:sp>
      <p:sp>
        <p:nvSpPr>
          <p:cNvPr id="44" name="Rectangle 43">
            <a:extLst>
              <a:ext uri="{FF2B5EF4-FFF2-40B4-BE49-F238E27FC236}">
                <a16:creationId xmlns:a16="http://schemas.microsoft.com/office/drawing/2014/main" id="{FBF06AC4-0EB1-4853-827B-20C2253738EB}"/>
              </a:ext>
            </a:extLst>
          </p:cNvPr>
          <p:cNvSpPr/>
          <p:nvPr/>
        </p:nvSpPr>
        <p:spPr>
          <a:xfrm>
            <a:off x="3369560" y="5556944"/>
            <a:ext cx="226082" cy="5278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EA3CE018-AD99-4C30-8BAA-5595DC426100}"/>
              </a:ext>
            </a:extLst>
          </p:cNvPr>
          <p:cNvSpPr/>
          <p:nvPr/>
        </p:nvSpPr>
        <p:spPr>
          <a:xfrm>
            <a:off x="4352286" y="5023884"/>
            <a:ext cx="226082" cy="60062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6" name="Rectangle 45">
            <a:extLst>
              <a:ext uri="{FF2B5EF4-FFF2-40B4-BE49-F238E27FC236}">
                <a16:creationId xmlns:a16="http://schemas.microsoft.com/office/drawing/2014/main" id="{FC3081A5-2062-42A5-A5D7-FF3F22F21970}"/>
              </a:ext>
            </a:extLst>
          </p:cNvPr>
          <p:cNvSpPr/>
          <p:nvPr/>
        </p:nvSpPr>
        <p:spPr>
          <a:xfrm>
            <a:off x="5428708" y="5233307"/>
            <a:ext cx="226082" cy="38639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7" name="Rectangle 46">
            <a:extLst>
              <a:ext uri="{FF2B5EF4-FFF2-40B4-BE49-F238E27FC236}">
                <a16:creationId xmlns:a16="http://schemas.microsoft.com/office/drawing/2014/main" id="{031C1491-C444-42C4-ADA8-83789D35866E}"/>
              </a:ext>
            </a:extLst>
          </p:cNvPr>
          <p:cNvSpPr/>
          <p:nvPr/>
        </p:nvSpPr>
        <p:spPr>
          <a:xfrm>
            <a:off x="3597833" y="5461907"/>
            <a:ext cx="226082" cy="16019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8" name="Rectangle 47">
            <a:extLst>
              <a:ext uri="{FF2B5EF4-FFF2-40B4-BE49-F238E27FC236}">
                <a16:creationId xmlns:a16="http://schemas.microsoft.com/office/drawing/2014/main" id="{7C1A2F86-8DEA-4015-8A64-809B28794885}"/>
              </a:ext>
            </a:extLst>
          </p:cNvPr>
          <p:cNvSpPr/>
          <p:nvPr/>
        </p:nvSpPr>
        <p:spPr>
          <a:xfrm>
            <a:off x="4580809" y="4760920"/>
            <a:ext cx="226082" cy="86359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49" name="Rectangle 48">
            <a:extLst>
              <a:ext uri="{FF2B5EF4-FFF2-40B4-BE49-F238E27FC236}">
                <a16:creationId xmlns:a16="http://schemas.microsoft.com/office/drawing/2014/main" id="{1A6F3100-73CE-4B62-A088-948A5A3815F9}"/>
              </a:ext>
            </a:extLst>
          </p:cNvPr>
          <p:cNvSpPr/>
          <p:nvPr/>
        </p:nvSpPr>
        <p:spPr>
          <a:xfrm>
            <a:off x="5674657" y="5108902"/>
            <a:ext cx="226082" cy="51794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50" name="Rectangle 49">
            <a:extLst>
              <a:ext uri="{FF2B5EF4-FFF2-40B4-BE49-F238E27FC236}">
                <a16:creationId xmlns:a16="http://schemas.microsoft.com/office/drawing/2014/main" id="{EE5E7722-1554-4C5E-A136-4DC293C9E0A8}"/>
              </a:ext>
            </a:extLst>
          </p:cNvPr>
          <p:cNvSpPr/>
          <p:nvPr/>
        </p:nvSpPr>
        <p:spPr>
          <a:xfrm>
            <a:off x="7701618" y="5423174"/>
            <a:ext cx="226082" cy="20133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51" name="Rectangle 50">
            <a:extLst>
              <a:ext uri="{FF2B5EF4-FFF2-40B4-BE49-F238E27FC236}">
                <a16:creationId xmlns:a16="http://schemas.microsoft.com/office/drawing/2014/main" id="{C7E8D0CC-B911-4F0B-B6EE-54F9DCC476A1}"/>
              </a:ext>
            </a:extLst>
          </p:cNvPr>
          <p:cNvSpPr/>
          <p:nvPr/>
        </p:nvSpPr>
        <p:spPr>
          <a:xfrm>
            <a:off x="7469291" y="4889616"/>
            <a:ext cx="226082" cy="72765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12" name="Right Brace 11">
            <a:extLst>
              <a:ext uri="{FF2B5EF4-FFF2-40B4-BE49-F238E27FC236}">
                <a16:creationId xmlns:a16="http://schemas.microsoft.com/office/drawing/2014/main" id="{AC758F1A-E841-4DDF-B222-2177A3647BE8}"/>
              </a:ext>
            </a:extLst>
          </p:cNvPr>
          <p:cNvSpPr/>
          <p:nvPr/>
        </p:nvSpPr>
        <p:spPr>
          <a:xfrm>
            <a:off x="5989320" y="4318908"/>
            <a:ext cx="94933" cy="78999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50"/>
          </a:p>
        </p:txBody>
      </p:sp>
      <p:sp>
        <p:nvSpPr>
          <p:cNvPr id="14" name="TextBox 13">
            <a:extLst>
              <a:ext uri="{FF2B5EF4-FFF2-40B4-BE49-F238E27FC236}">
                <a16:creationId xmlns:a16="http://schemas.microsoft.com/office/drawing/2014/main" id="{AD51D23E-1C1C-414D-B4AD-7EE0E6FBEC18}"/>
              </a:ext>
            </a:extLst>
          </p:cNvPr>
          <p:cNvSpPr txBox="1"/>
          <p:nvPr/>
        </p:nvSpPr>
        <p:spPr>
          <a:xfrm>
            <a:off x="6117638" y="4573141"/>
            <a:ext cx="1314784" cy="300082"/>
          </a:xfrm>
          <a:prstGeom prst="rect">
            <a:avLst/>
          </a:prstGeom>
          <a:noFill/>
        </p:spPr>
        <p:txBody>
          <a:bodyPr wrap="none" rtlCol="0">
            <a:spAutoFit/>
          </a:bodyPr>
          <a:lstStyle/>
          <a:p>
            <a:r>
              <a:rPr lang="en-US" sz="1350"/>
              <a:t>Cost Savings (C</a:t>
            </a:r>
            <a:r>
              <a:rPr lang="en-US" sz="1350" baseline="-25000"/>
              <a:t>i</a:t>
            </a:r>
            <a:r>
              <a:rPr lang="en-US" sz="1350"/>
              <a:t>)</a:t>
            </a:r>
          </a:p>
        </p:txBody>
      </p:sp>
      <p:cxnSp>
        <p:nvCxnSpPr>
          <p:cNvPr id="42" name="Straight Arrow Connector 41">
            <a:extLst>
              <a:ext uri="{FF2B5EF4-FFF2-40B4-BE49-F238E27FC236}">
                <a16:creationId xmlns:a16="http://schemas.microsoft.com/office/drawing/2014/main" id="{0910BEE7-4067-4B45-8DE6-2E9220231466}"/>
              </a:ext>
            </a:extLst>
          </p:cNvPr>
          <p:cNvCxnSpPr/>
          <p:nvPr/>
        </p:nvCxnSpPr>
        <p:spPr>
          <a:xfrm flipV="1">
            <a:off x="371438" y="3746953"/>
            <a:ext cx="0" cy="15539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30D47BE7-E4A2-4094-B71B-B90ECD37753A}"/>
              </a:ext>
            </a:extLst>
          </p:cNvPr>
          <p:cNvCxnSpPr>
            <a:cxnSpLocks/>
          </p:cNvCxnSpPr>
          <p:nvPr/>
        </p:nvCxnSpPr>
        <p:spPr>
          <a:xfrm>
            <a:off x="178761" y="4554472"/>
            <a:ext cx="22555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AA25C2BE-1918-436B-BEA9-01D7B13265DD}"/>
              </a:ext>
            </a:extLst>
          </p:cNvPr>
          <p:cNvSpPr txBox="1"/>
          <p:nvPr/>
        </p:nvSpPr>
        <p:spPr>
          <a:xfrm>
            <a:off x="824807" y="3469954"/>
            <a:ext cx="892488" cy="300082"/>
          </a:xfrm>
          <a:prstGeom prst="rect">
            <a:avLst/>
          </a:prstGeom>
          <a:noFill/>
        </p:spPr>
        <p:txBody>
          <a:bodyPr wrap="none" rtlCol="0">
            <a:spAutoFit/>
          </a:bodyPr>
          <a:lstStyle/>
          <a:p>
            <a:r>
              <a:rPr lang="en-US" sz="1350" u="sng"/>
              <a:t>Cash Flow</a:t>
            </a:r>
          </a:p>
        </p:txBody>
      </p:sp>
      <p:sp>
        <p:nvSpPr>
          <p:cNvPr id="8" name="TextBox 7">
            <a:extLst>
              <a:ext uri="{FF2B5EF4-FFF2-40B4-BE49-F238E27FC236}">
                <a16:creationId xmlns:a16="http://schemas.microsoft.com/office/drawing/2014/main" id="{F97A7E0D-3415-41E8-9BB2-2F0024602E09}"/>
              </a:ext>
            </a:extLst>
          </p:cNvPr>
          <p:cNvSpPr txBox="1"/>
          <p:nvPr/>
        </p:nvSpPr>
        <p:spPr>
          <a:xfrm>
            <a:off x="73404" y="5108902"/>
            <a:ext cx="371901" cy="300082"/>
          </a:xfrm>
          <a:prstGeom prst="rect">
            <a:avLst/>
          </a:prstGeom>
          <a:noFill/>
        </p:spPr>
        <p:txBody>
          <a:bodyPr wrap="square" rtlCol="0">
            <a:spAutoFit/>
          </a:bodyPr>
          <a:lstStyle/>
          <a:p>
            <a:r>
              <a:rPr lang="en-US" sz="1350"/>
              <a:t>(-)</a:t>
            </a:r>
          </a:p>
        </p:txBody>
      </p:sp>
      <p:sp>
        <p:nvSpPr>
          <p:cNvPr id="54" name="TextBox 53">
            <a:extLst>
              <a:ext uri="{FF2B5EF4-FFF2-40B4-BE49-F238E27FC236}">
                <a16:creationId xmlns:a16="http://schemas.microsoft.com/office/drawing/2014/main" id="{A6B1E10E-9E09-4FAA-8DCC-DB74F1DECB19}"/>
              </a:ext>
            </a:extLst>
          </p:cNvPr>
          <p:cNvSpPr txBox="1"/>
          <p:nvPr/>
        </p:nvSpPr>
        <p:spPr>
          <a:xfrm>
            <a:off x="35545" y="3697219"/>
            <a:ext cx="392477" cy="300082"/>
          </a:xfrm>
          <a:prstGeom prst="rect">
            <a:avLst/>
          </a:prstGeom>
          <a:noFill/>
        </p:spPr>
        <p:txBody>
          <a:bodyPr wrap="square" rtlCol="0">
            <a:spAutoFit/>
          </a:bodyPr>
          <a:lstStyle/>
          <a:p>
            <a:r>
              <a:rPr lang="en-US" sz="1350"/>
              <a:t>(+)</a:t>
            </a:r>
          </a:p>
        </p:txBody>
      </p:sp>
      <p:sp>
        <p:nvSpPr>
          <p:cNvPr id="59" name="Rectangle 58">
            <a:extLst>
              <a:ext uri="{FF2B5EF4-FFF2-40B4-BE49-F238E27FC236}">
                <a16:creationId xmlns:a16="http://schemas.microsoft.com/office/drawing/2014/main" id="{34641B27-9D7F-455D-9F81-D844676A1141}"/>
              </a:ext>
            </a:extLst>
          </p:cNvPr>
          <p:cNvSpPr/>
          <p:nvPr/>
        </p:nvSpPr>
        <p:spPr>
          <a:xfrm>
            <a:off x="447747" y="4554472"/>
            <a:ext cx="135828" cy="6341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60" name="Rectangle 59">
            <a:extLst>
              <a:ext uri="{FF2B5EF4-FFF2-40B4-BE49-F238E27FC236}">
                <a16:creationId xmlns:a16="http://schemas.microsoft.com/office/drawing/2014/main" id="{3388080C-8926-461E-B36C-4A0C54C9F60C}"/>
              </a:ext>
            </a:extLst>
          </p:cNvPr>
          <p:cNvSpPr/>
          <p:nvPr/>
        </p:nvSpPr>
        <p:spPr>
          <a:xfrm>
            <a:off x="754192" y="4325398"/>
            <a:ext cx="131981" cy="21949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C4C3F641-B0FB-4395-97F0-1B19DA0439DE}"/>
              </a:ext>
            </a:extLst>
          </p:cNvPr>
          <p:cNvSpPr/>
          <p:nvPr/>
        </p:nvSpPr>
        <p:spPr>
          <a:xfrm>
            <a:off x="1043612" y="4364832"/>
            <a:ext cx="131981" cy="183127"/>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D3C2548C-8C41-4ED8-8604-78B9E26F8099}"/>
              </a:ext>
            </a:extLst>
          </p:cNvPr>
          <p:cNvSpPr/>
          <p:nvPr/>
        </p:nvSpPr>
        <p:spPr>
          <a:xfrm>
            <a:off x="1334389" y="4032649"/>
            <a:ext cx="131981" cy="51243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DEF35552-52BC-4452-B358-D9E21DC773AA}"/>
              </a:ext>
            </a:extLst>
          </p:cNvPr>
          <p:cNvSpPr/>
          <p:nvPr/>
        </p:nvSpPr>
        <p:spPr>
          <a:xfrm>
            <a:off x="1623810" y="4469415"/>
            <a:ext cx="131981" cy="78733"/>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64ABB0D0-116A-42AC-87C8-88AEE1FF021C}"/>
              </a:ext>
            </a:extLst>
          </p:cNvPr>
          <p:cNvSpPr/>
          <p:nvPr/>
        </p:nvSpPr>
        <p:spPr>
          <a:xfrm>
            <a:off x="1905154" y="3808063"/>
            <a:ext cx="131981" cy="73682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65" name="TextBox 64">
            <a:extLst>
              <a:ext uri="{FF2B5EF4-FFF2-40B4-BE49-F238E27FC236}">
                <a16:creationId xmlns:a16="http://schemas.microsoft.com/office/drawing/2014/main" id="{6593A41C-E198-4845-B523-A0735B5E1316}"/>
              </a:ext>
            </a:extLst>
          </p:cNvPr>
          <p:cNvSpPr txBox="1"/>
          <p:nvPr/>
        </p:nvSpPr>
        <p:spPr>
          <a:xfrm>
            <a:off x="465811" y="5203883"/>
            <a:ext cx="1367048" cy="461665"/>
          </a:xfrm>
          <a:prstGeom prst="rect">
            <a:avLst/>
          </a:prstGeom>
          <a:noFill/>
        </p:spPr>
        <p:txBody>
          <a:bodyPr wrap="square" rtlCol="0">
            <a:spAutoFit/>
          </a:bodyPr>
          <a:lstStyle/>
          <a:p>
            <a:r>
              <a:rPr lang="en-US" sz="1200"/>
              <a:t>initial outlay to fund infrastructure</a:t>
            </a:r>
          </a:p>
        </p:txBody>
      </p:sp>
      <p:sp>
        <p:nvSpPr>
          <p:cNvPr id="66" name="TextBox 65">
            <a:extLst>
              <a:ext uri="{FF2B5EF4-FFF2-40B4-BE49-F238E27FC236}">
                <a16:creationId xmlns:a16="http://schemas.microsoft.com/office/drawing/2014/main" id="{0B0A9174-6F1C-4025-B3D7-173D14EAF8E8}"/>
              </a:ext>
            </a:extLst>
          </p:cNvPr>
          <p:cNvSpPr txBox="1"/>
          <p:nvPr/>
        </p:nvSpPr>
        <p:spPr>
          <a:xfrm>
            <a:off x="439725" y="3717456"/>
            <a:ext cx="1367048" cy="461665"/>
          </a:xfrm>
          <a:prstGeom prst="rect">
            <a:avLst/>
          </a:prstGeom>
          <a:noFill/>
        </p:spPr>
        <p:txBody>
          <a:bodyPr wrap="square" rtlCol="0">
            <a:spAutoFit/>
          </a:bodyPr>
          <a:lstStyle/>
          <a:p>
            <a:r>
              <a:rPr lang="en-US" sz="1200"/>
              <a:t>cash flow from cost savings</a:t>
            </a:r>
          </a:p>
        </p:txBody>
      </p:sp>
      <p:sp>
        <p:nvSpPr>
          <p:cNvPr id="67" name="TextBox 66">
            <a:extLst>
              <a:ext uri="{FF2B5EF4-FFF2-40B4-BE49-F238E27FC236}">
                <a16:creationId xmlns:a16="http://schemas.microsoft.com/office/drawing/2014/main" id="{CEC71F7F-6415-48E8-BDFE-06978738AA63}"/>
              </a:ext>
            </a:extLst>
          </p:cNvPr>
          <p:cNvSpPr txBox="1"/>
          <p:nvPr/>
        </p:nvSpPr>
        <p:spPr>
          <a:xfrm>
            <a:off x="1090540" y="2532235"/>
            <a:ext cx="7148304" cy="461665"/>
          </a:xfrm>
          <a:prstGeom prst="rect">
            <a:avLst/>
          </a:prstGeom>
          <a:solidFill>
            <a:schemeClr val="bg1"/>
          </a:solidFill>
        </p:spPr>
        <p:txBody>
          <a:bodyPr wrap="none" rtlCol="0">
            <a:spAutoFit/>
          </a:bodyPr>
          <a:lstStyle/>
          <a:p>
            <a:r>
              <a:rPr lang="en-US" sz="2400"/>
              <a:t>Just one realization of an infinite number of possibilities</a:t>
            </a:r>
          </a:p>
        </p:txBody>
      </p:sp>
      <p:sp>
        <p:nvSpPr>
          <p:cNvPr id="68" name="TextBox 67">
            <a:extLst>
              <a:ext uri="{FF2B5EF4-FFF2-40B4-BE49-F238E27FC236}">
                <a16:creationId xmlns:a16="http://schemas.microsoft.com/office/drawing/2014/main" id="{834FDCA0-D725-4557-A1EA-FA14EBF5F37A}"/>
              </a:ext>
            </a:extLst>
          </p:cNvPr>
          <p:cNvSpPr txBox="1"/>
          <p:nvPr/>
        </p:nvSpPr>
        <p:spPr>
          <a:xfrm>
            <a:off x="465811" y="2967454"/>
            <a:ext cx="7752953" cy="1200329"/>
          </a:xfrm>
          <a:prstGeom prst="rect">
            <a:avLst/>
          </a:prstGeom>
          <a:solidFill>
            <a:schemeClr val="bg1"/>
          </a:solidFill>
        </p:spPr>
        <p:txBody>
          <a:bodyPr wrap="square" rtlCol="0">
            <a:spAutoFit/>
          </a:bodyPr>
          <a:lstStyle/>
          <a:p>
            <a:pPr algn="ctr"/>
            <a:r>
              <a:rPr lang="en-US" sz="2400"/>
              <a:t>Quantify variability of future cash flows using MCMC sampling of different rainfall, interest rate, and sediment contamination forcings (thousand of simulations)</a:t>
            </a:r>
          </a:p>
        </p:txBody>
      </p:sp>
      <p:sp>
        <p:nvSpPr>
          <p:cNvPr id="16" name="TextBox 15">
            <a:extLst>
              <a:ext uri="{FF2B5EF4-FFF2-40B4-BE49-F238E27FC236}">
                <a16:creationId xmlns:a16="http://schemas.microsoft.com/office/drawing/2014/main" id="{DFBEBB37-8B5D-75E5-CD94-518BEFCD8FA2}"/>
              </a:ext>
            </a:extLst>
          </p:cNvPr>
          <p:cNvSpPr txBox="1"/>
          <p:nvPr/>
        </p:nvSpPr>
        <p:spPr>
          <a:xfrm>
            <a:off x="3347722" y="3948289"/>
            <a:ext cx="1044350" cy="507831"/>
          </a:xfrm>
          <a:prstGeom prst="rect">
            <a:avLst/>
          </a:prstGeom>
          <a:noFill/>
        </p:spPr>
        <p:txBody>
          <a:bodyPr wrap="square" rtlCol="0">
            <a:spAutoFit/>
          </a:bodyPr>
          <a:lstStyle/>
          <a:p>
            <a:r>
              <a:rPr lang="en-US" sz="1350"/>
              <a:t>sediment to basin</a:t>
            </a:r>
          </a:p>
        </p:txBody>
      </p:sp>
      <p:sp>
        <p:nvSpPr>
          <p:cNvPr id="57" name="Title 1">
            <a:extLst>
              <a:ext uri="{FF2B5EF4-FFF2-40B4-BE49-F238E27FC236}">
                <a16:creationId xmlns:a16="http://schemas.microsoft.com/office/drawing/2014/main" id="{4B284833-7E8F-11F6-C51F-96671D05D453}"/>
              </a:ext>
            </a:extLst>
          </p:cNvPr>
          <p:cNvSpPr>
            <a:spLocks noGrp="1"/>
          </p:cNvSpPr>
          <p:nvPr>
            <p:ph type="title"/>
          </p:nvPr>
        </p:nvSpPr>
        <p:spPr>
          <a:xfrm>
            <a:off x="57930" y="411698"/>
            <a:ext cx="8349467" cy="994172"/>
          </a:xfrm>
        </p:spPr>
        <p:txBody>
          <a:bodyPr>
            <a:normAutofit fontScale="90000"/>
          </a:bodyPr>
          <a:lstStyle/>
          <a:p>
            <a:r>
              <a:rPr lang="en-US" b="1" u="sng"/>
              <a:t>S</a:t>
            </a:r>
            <a:r>
              <a:rPr lang="en-US"/>
              <a:t>tochastic </a:t>
            </a:r>
            <a:r>
              <a:rPr lang="en-US" b="1" u="sng" err="1"/>
              <a:t>E</a:t>
            </a:r>
            <a:r>
              <a:rPr lang="en-US" err="1"/>
              <a:t>nvironment</a:t>
            </a:r>
            <a:r>
              <a:rPr lang="en-US" b="1" u="sng" err="1"/>
              <a:t>A</a:t>
            </a:r>
            <a:r>
              <a:rPr lang="en-US" err="1"/>
              <a:t>l</a:t>
            </a:r>
            <a:r>
              <a:rPr lang="en-US"/>
              <a:t> </a:t>
            </a:r>
            <a:r>
              <a:rPr lang="en-US" b="1" u="sng"/>
              <a:t>M</a:t>
            </a:r>
            <a:r>
              <a:rPr lang="en-US"/>
              <a:t>odel- environmental impact </a:t>
            </a:r>
            <a:r>
              <a:rPr lang="en-US" b="1" u="sng"/>
              <a:t>B</a:t>
            </a:r>
            <a:r>
              <a:rPr lang="en-US"/>
              <a:t>ond (SEAM-B)</a:t>
            </a:r>
          </a:p>
        </p:txBody>
      </p:sp>
      <p:sp>
        <p:nvSpPr>
          <p:cNvPr id="2" name="TextBox 1">
            <a:extLst>
              <a:ext uri="{FF2B5EF4-FFF2-40B4-BE49-F238E27FC236}">
                <a16:creationId xmlns:a16="http://schemas.microsoft.com/office/drawing/2014/main" id="{2F91C13E-5565-8601-4649-7E24F8502A3C}"/>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Tree>
    <p:extLst>
      <p:ext uri="{BB962C8B-B14F-4D97-AF65-F5344CB8AC3E}">
        <p14:creationId xmlns:p14="http://schemas.microsoft.com/office/powerpoint/2010/main" val="392513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4" grpId="0"/>
      <p:bldP spid="59" grpId="0" animBg="1"/>
      <p:bldP spid="60" grpId="0" animBg="1"/>
      <p:bldP spid="61" grpId="0" animBg="1"/>
      <p:bldP spid="62" grpId="0" animBg="1"/>
      <p:bldP spid="63" grpId="0" animBg="1"/>
      <p:bldP spid="64" grpId="0" animBg="1"/>
      <p:bldP spid="65" grpId="0"/>
      <p:bldP spid="66" grpId="0"/>
      <p:bldP spid="67" grpId="0" animBg="1"/>
      <p:bldP spid="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BBEAE0-6EC5-CF5F-29B9-9AACC3C6F714}"/>
              </a:ext>
            </a:extLst>
          </p:cNvPr>
          <p:cNvSpPr>
            <a:spLocks noGrp="1"/>
          </p:cNvSpPr>
          <p:nvPr>
            <p:ph type="sldNum" sz="quarter" idx="12"/>
          </p:nvPr>
        </p:nvSpPr>
        <p:spPr/>
        <p:txBody>
          <a:bodyPr/>
          <a:lstStyle/>
          <a:p>
            <a:fld id="{FCFAA3B7-4689-AA47-B87F-0C0066A450D7}" type="slidenum">
              <a:rPr lang="en-US" smtClean="0"/>
              <a:t>3</a:t>
            </a:fld>
            <a:endParaRPr lang="en-US"/>
          </a:p>
        </p:txBody>
      </p:sp>
      <p:pic>
        <p:nvPicPr>
          <p:cNvPr id="7" name="Picture 6">
            <a:extLst>
              <a:ext uri="{FF2B5EF4-FFF2-40B4-BE49-F238E27FC236}">
                <a16:creationId xmlns:a16="http://schemas.microsoft.com/office/drawing/2014/main" id="{DAC530CA-2B6B-8842-F2A9-9F4155CF4DD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6072" y="0"/>
            <a:ext cx="10956146" cy="6858000"/>
          </a:xfrm>
          <a:prstGeom prst="rect">
            <a:avLst/>
          </a:prstGeom>
        </p:spPr>
      </p:pic>
      <p:sp>
        <p:nvSpPr>
          <p:cNvPr id="8" name="TextBox 7">
            <a:extLst>
              <a:ext uri="{FF2B5EF4-FFF2-40B4-BE49-F238E27FC236}">
                <a16:creationId xmlns:a16="http://schemas.microsoft.com/office/drawing/2014/main" id="{DE2BF194-6F88-370A-BCF7-D204A0E2DCD1}"/>
              </a:ext>
            </a:extLst>
          </p:cNvPr>
          <p:cNvSpPr txBox="1"/>
          <p:nvPr/>
        </p:nvSpPr>
        <p:spPr>
          <a:xfrm>
            <a:off x="490788" y="924327"/>
            <a:ext cx="1216025" cy="830997"/>
          </a:xfrm>
          <a:prstGeom prst="rect">
            <a:avLst/>
          </a:prstGeom>
          <a:noFill/>
        </p:spPr>
        <p:txBody>
          <a:bodyPr wrap="square" rtlCol="0">
            <a:spAutoFit/>
          </a:bodyPr>
          <a:lstStyle/>
          <a:p>
            <a:r>
              <a:rPr lang="en-US" sz="1600" dirty="0">
                <a:solidFill>
                  <a:schemeClr val="bg1"/>
                </a:solidFill>
              </a:rPr>
              <a:t>Tijuana River Estuary</a:t>
            </a:r>
          </a:p>
        </p:txBody>
      </p:sp>
      <p:sp>
        <p:nvSpPr>
          <p:cNvPr id="9" name="Freeform: Shape 8">
            <a:extLst>
              <a:ext uri="{FF2B5EF4-FFF2-40B4-BE49-F238E27FC236}">
                <a16:creationId xmlns:a16="http://schemas.microsoft.com/office/drawing/2014/main" id="{EA167431-AB0E-560B-7FC9-32E06F34BE9D}"/>
              </a:ext>
            </a:extLst>
          </p:cNvPr>
          <p:cNvSpPr/>
          <p:nvPr/>
        </p:nvSpPr>
        <p:spPr>
          <a:xfrm>
            <a:off x="476250" y="1962150"/>
            <a:ext cx="9582150" cy="342900"/>
          </a:xfrm>
          <a:custGeom>
            <a:avLst/>
            <a:gdLst>
              <a:gd name="connsiteX0" fmla="*/ 0 w 9582150"/>
              <a:gd name="connsiteY0" fmla="*/ 342900 h 342900"/>
              <a:gd name="connsiteX1" fmla="*/ 6432550 w 9582150"/>
              <a:gd name="connsiteY1" fmla="*/ 107950 h 342900"/>
              <a:gd name="connsiteX2" fmla="*/ 9582150 w 9582150"/>
              <a:gd name="connsiteY2" fmla="*/ 0 h 342900"/>
            </a:gdLst>
            <a:ahLst/>
            <a:cxnLst>
              <a:cxn ang="0">
                <a:pos x="connsiteX0" y="connsiteY0"/>
              </a:cxn>
              <a:cxn ang="0">
                <a:pos x="connsiteX1" y="connsiteY1"/>
              </a:cxn>
              <a:cxn ang="0">
                <a:pos x="connsiteX2" y="connsiteY2"/>
              </a:cxn>
            </a:cxnLst>
            <a:rect l="l" t="t" r="r" b="b"/>
            <a:pathLst>
              <a:path w="9582150" h="342900">
                <a:moveTo>
                  <a:pt x="0" y="342900"/>
                </a:moveTo>
                <a:lnTo>
                  <a:pt x="6432550" y="107950"/>
                </a:lnTo>
                <a:lnTo>
                  <a:pt x="9582150" y="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1E02A48-6D1E-F670-0ADA-4759C00700C6}"/>
              </a:ext>
            </a:extLst>
          </p:cNvPr>
          <p:cNvSpPr txBox="1"/>
          <p:nvPr/>
        </p:nvSpPr>
        <p:spPr>
          <a:xfrm rot="21441022">
            <a:off x="8111529" y="2005340"/>
            <a:ext cx="1876425" cy="338554"/>
          </a:xfrm>
          <a:prstGeom prst="rect">
            <a:avLst/>
          </a:prstGeom>
          <a:noFill/>
        </p:spPr>
        <p:txBody>
          <a:bodyPr wrap="square" rtlCol="0">
            <a:spAutoFit/>
          </a:bodyPr>
          <a:lstStyle/>
          <a:p>
            <a:r>
              <a:rPr lang="en-US" sz="1600" dirty="0">
                <a:solidFill>
                  <a:schemeClr val="bg1"/>
                </a:solidFill>
              </a:rPr>
              <a:t>US-Mexico Border</a:t>
            </a:r>
          </a:p>
        </p:txBody>
      </p:sp>
      <p:sp>
        <p:nvSpPr>
          <p:cNvPr id="11" name="Freeform: Shape 10">
            <a:extLst>
              <a:ext uri="{FF2B5EF4-FFF2-40B4-BE49-F238E27FC236}">
                <a16:creationId xmlns:a16="http://schemas.microsoft.com/office/drawing/2014/main" id="{BB8A1393-F80B-2892-D241-9CF4D2D19B8B}"/>
              </a:ext>
            </a:extLst>
          </p:cNvPr>
          <p:cNvSpPr/>
          <p:nvPr/>
        </p:nvSpPr>
        <p:spPr>
          <a:xfrm>
            <a:off x="374650" y="1675499"/>
            <a:ext cx="6324600" cy="1582388"/>
          </a:xfrm>
          <a:custGeom>
            <a:avLst/>
            <a:gdLst>
              <a:gd name="connsiteX0" fmla="*/ 0 w 6324600"/>
              <a:gd name="connsiteY0" fmla="*/ 58051 h 1582388"/>
              <a:gd name="connsiteX1" fmla="*/ 228600 w 6324600"/>
              <a:gd name="connsiteY1" fmla="*/ 7251 h 1582388"/>
              <a:gd name="connsiteX2" fmla="*/ 438150 w 6324600"/>
              <a:gd name="connsiteY2" fmla="*/ 197751 h 1582388"/>
              <a:gd name="connsiteX3" fmla="*/ 1117600 w 6324600"/>
              <a:gd name="connsiteY3" fmla="*/ 235851 h 1582388"/>
              <a:gd name="connsiteX4" fmla="*/ 1409700 w 6324600"/>
              <a:gd name="connsiteY4" fmla="*/ 267601 h 1582388"/>
              <a:gd name="connsiteX5" fmla="*/ 1676400 w 6324600"/>
              <a:gd name="connsiteY5" fmla="*/ 496201 h 1582388"/>
              <a:gd name="connsiteX6" fmla="*/ 2139950 w 6324600"/>
              <a:gd name="connsiteY6" fmla="*/ 559701 h 1582388"/>
              <a:gd name="connsiteX7" fmla="*/ 2946400 w 6324600"/>
              <a:gd name="connsiteY7" fmla="*/ 1296301 h 1582388"/>
              <a:gd name="connsiteX8" fmla="*/ 4044950 w 6324600"/>
              <a:gd name="connsiteY8" fmla="*/ 1467751 h 1582388"/>
              <a:gd name="connsiteX9" fmla="*/ 4203700 w 6324600"/>
              <a:gd name="connsiteY9" fmla="*/ 1582051 h 1582388"/>
              <a:gd name="connsiteX10" fmla="*/ 4565650 w 6324600"/>
              <a:gd name="connsiteY10" fmla="*/ 1499501 h 1582388"/>
              <a:gd name="connsiteX11" fmla="*/ 4870450 w 6324600"/>
              <a:gd name="connsiteY11" fmla="*/ 1404251 h 1582388"/>
              <a:gd name="connsiteX12" fmla="*/ 5162550 w 6324600"/>
              <a:gd name="connsiteY12" fmla="*/ 1112151 h 1582388"/>
              <a:gd name="connsiteX13" fmla="*/ 5378450 w 6324600"/>
              <a:gd name="connsiteY13" fmla="*/ 1105801 h 1582388"/>
              <a:gd name="connsiteX14" fmla="*/ 5829300 w 6324600"/>
              <a:gd name="connsiteY14" fmla="*/ 908951 h 1582388"/>
              <a:gd name="connsiteX15" fmla="*/ 6324600 w 6324600"/>
              <a:gd name="connsiteY15" fmla="*/ 940701 h 158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24600" h="1582388">
                <a:moveTo>
                  <a:pt x="0" y="58051"/>
                </a:moveTo>
                <a:cubicBezTo>
                  <a:pt x="77787" y="21009"/>
                  <a:pt x="155575" y="-16032"/>
                  <a:pt x="228600" y="7251"/>
                </a:cubicBezTo>
                <a:cubicBezTo>
                  <a:pt x="301625" y="30534"/>
                  <a:pt x="289983" y="159651"/>
                  <a:pt x="438150" y="197751"/>
                </a:cubicBezTo>
                <a:cubicBezTo>
                  <a:pt x="586317" y="235851"/>
                  <a:pt x="955675" y="224209"/>
                  <a:pt x="1117600" y="235851"/>
                </a:cubicBezTo>
                <a:cubicBezTo>
                  <a:pt x="1279525" y="247493"/>
                  <a:pt x="1316567" y="224209"/>
                  <a:pt x="1409700" y="267601"/>
                </a:cubicBezTo>
                <a:cubicBezTo>
                  <a:pt x="1502833" y="310993"/>
                  <a:pt x="1554692" y="447518"/>
                  <a:pt x="1676400" y="496201"/>
                </a:cubicBezTo>
                <a:cubicBezTo>
                  <a:pt x="1798108" y="544884"/>
                  <a:pt x="1928283" y="426351"/>
                  <a:pt x="2139950" y="559701"/>
                </a:cubicBezTo>
                <a:cubicBezTo>
                  <a:pt x="2351617" y="693051"/>
                  <a:pt x="2628900" y="1144959"/>
                  <a:pt x="2946400" y="1296301"/>
                </a:cubicBezTo>
                <a:cubicBezTo>
                  <a:pt x="3263900" y="1447643"/>
                  <a:pt x="3835400" y="1420126"/>
                  <a:pt x="4044950" y="1467751"/>
                </a:cubicBezTo>
                <a:cubicBezTo>
                  <a:pt x="4254500" y="1515376"/>
                  <a:pt x="4116917" y="1576759"/>
                  <a:pt x="4203700" y="1582051"/>
                </a:cubicBezTo>
                <a:cubicBezTo>
                  <a:pt x="4290483" y="1587343"/>
                  <a:pt x="4454525" y="1529134"/>
                  <a:pt x="4565650" y="1499501"/>
                </a:cubicBezTo>
                <a:cubicBezTo>
                  <a:pt x="4676775" y="1469868"/>
                  <a:pt x="4770967" y="1468809"/>
                  <a:pt x="4870450" y="1404251"/>
                </a:cubicBezTo>
                <a:cubicBezTo>
                  <a:pt x="4969933" y="1339693"/>
                  <a:pt x="5077883" y="1161893"/>
                  <a:pt x="5162550" y="1112151"/>
                </a:cubicBezTo>
                <a:cubicBezTo>
                  <a:pt x="5247217" y="1062409"/>
                  <a:pt x="5267325" y="1139668"/>
                  <a:pt x="5378450" y="1105801"/>
                </a:cubicBezTo>
                <a:cubicBezTo>
                  <a:pt x="5489575" y="1071934"/>
                  <a:pt x="5671608" y="936468"/>
                  <a:pt x="5829300" y="908951"/>
                </a:cubicBezTo>
                <a:cubicBezTo>
                  <a:pt x="5986992" y="881434"/>
                  <a:pt x="6155796" y="911067"/>
                  <a:pt x="6324600" y="940701"/>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Freeform: Shape 11">
            <a:extLst>
              <a:ext uri="{FF2B5EF4-FFF2-40B4-BE49-F238E27FC236}">
                <a16:creationId xmlns:a16="http://schemas.microsoft.com/office/drawing/2014/main" id="{CC326A8A-0807-7888-801D-B50C42347881}"/>
              </a:ext>
            </a:extLst>
          </p:cNvPr>
          <p:cNvSpPr/>
          <p:nvPr/>
        </p:nvSpPr>
        <p:spPr>
          <a:xfrm>
            <a:off x="4032250" y="3117850"/>
            <a:ext cx="1446069" cy="2019300"/>
          </a:xfrm>
          <a:custGeom>
            <a:avLst/>
            <a:gdLst>
              <a:gd name="connsiteX0" fmla="*/ 0 w 1446069"/>
              <a:gd name="connsiteY0" fmla="*/ 0 h 2019300"/>
              <a:gd name="connsiteX1" fmla="*/ 323850 w 1446069"/>
              <a:gd name="connsiteY1" fmla="*/ 292100 h 2019300"/>
              <a:gd name="connsiteX2" fmla="*/ 673100 w 1446069"/>
              <a:gd name="connsiteY2" fmla="*/ 609600 h 2019300"/>
              <a:gd name="connsiteX3" fmla="*/ 800100 w 1446069"/>
              <a:gd name="connsiteY3" fmla="*/ 895350 h 2019300"/>
              <a:gd name="connsiteX4" fmla="*/ 901700 w 1446069"/>
              <a:gd name="connsiteY4" fmla="*/ 1022350 h 2019300"/>
              <a:gd name="connsiteX5" fmla="*/ 1035050 w 1446069"/>
              <a:gd name="connsiteY5" fmla="*/ 1409700 h 2019300"/>
              <a:gd name="connsiteX6" fmla="*/ 1206500 w 1446069"/>
              <a:gd name="connsiteY6" fmla="*/ 1663700 h 2019300"/>
              <a:gd name="connsiteX7" fmla="*/ 1441450 w 1446069"/>
              <a:gd name="connsiteY7" fmla="*/ 1828800 h 2019300"/>
              <a:gd name="connsiteX8" fmla="*/ 1339850 w 1446069"/>
              <a:gd name="connsiteY8" fmla="*/ 201930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6069" h="2019300">
                <a:moveTo>
                  <a:pt x="0" y="0"/>
                </a:moveTo>
                <a:lnTo>
                  <a:pt x="323850" y="292100"/>
                </a:lnTo>
                <a:cubicBezTo>
                  <a:pt x="436033" y="393700"/>
                  <a:pt x="593725" y="509058"/>
                  <a:pt x="673100" y="609600"/>
                </a:cubicBezTo>
                <a:cubicBezTo>
                  <a:pt x="752475" y="710142"/>
                  <a:pt x="762000" y="826558"/>
                  <a:pt x="800100" y="895350"/>
                </a:cubicBezTo>
                <a:cubicBezTo>
                  <a:pt x="838200" y="964142"/>
                  <a:pt x="862542" y="936625"/>
                  <a:pt x="901700" y="1022350"/>
                </a:cubicBezTo>
                <a:cubicBezTo>
                  <a:pt x="940858" y="1108075"/>
                  <a:pt x="984250" y="1302808"/>
                  <a:pt x="1035050" y="1409700"/>
                </a:cubicBezTo>
                <a:cubicBezTo>
                  <a:pt x="1085850" y="1516592"/>
                  <a:pt x="1138767" y="1593850"/>
                  <a:pt x="1206500" y="1663700"/>
                </a:cubicBezTo>
                <a:cubicBezTo>
                  <a:pt x="1274233" y="1733550"/>
                  <a:pt x="1419225" y="1769533"/>
                  <a:pt x="1441450" y="1828800"/>
                </a:cubicBezTo>
                <a:cubicBezTo>
                  <a:pt x="1463675" y="1888067"/>
                  <a:pt x="1401762" y="1953683"/>
                  <a:pt x="1339850" y="20193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Freeform: Shape 12">
            <a:extLst>
              <a:ext uri="{FF2B5EF4-FFF2-40B4-BE49-F238E27FC236}">
                <a16:creationId xmlns:a16="http://schemas.microsoft.com/office/drawing/2014/main" id="{7AB77D43-2CC2-54F2-6B8C-AF330273753B}"/>
              </a:ext>
            </a:extLst>
          </p:cNvPr>
          <p:cNvSpPr/>
          <p:nvPr/>
        </p:nvSpPr>
        <p:spPr>
          <a:xfrm>
            <a:off x="793750" y="1885950"/>
            <a:ext cx="609600" cy="1282700"/>
          </a:xfrm>
          <a:custGeom>
            <a:avLst/>
            <a:gdLst>
              <a:gd name="connsiteX0" fmla="*/ 609600 w 609600"/>
              <a:gd name="connsiteY0" fmla="*/ 1282700 h 1282700"/>
              <a:gd name="connsiteX1" fmla="*/ 450850 w 609600"/>
              <a:gd name="connsiteY1" fmla="*/ 971550 h 1282700"/>
              <a:gd name="connsiteX2" fmla="*/ 374650 w 609600"/>
              <a:gd name="connsiteY2" fmla="*/ 685800 h 1282700"/>
              <a:gd name="connsiteX3" fmla="*/ 247650 w 609600"/>
              <a:gd name="connsiteY3" fmla="*/ 450850 h 1282700"/>
              <a:gd name="connsiteX4" fmla="*/ 107950 w 609600"/>
              <a:gd name="connsiteY4" fmla="*/ 292100 h 1282700"/>
              <a:gd name="connsiteX5" fmla="*/ 0 w 609600"/>
              <a:gd name="connsiteY5"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1282700">
                <a:moveTo>
                  <a:pt x="609600" y="1282700"/>
                </a:moveTo>
                <a:cubicBezTo>
                  <a:pt x="549804" y="1176866"/>
                  <a:pt x="490008" y="1071033"/>
                  <a:pt x="450850" y="971550"/>
                </a:cubicBezTo>
                <a:cubicBezTo>
                  <a:pt x="411692" y="872067"/>
                  <a:pt x="408517" y="772583"/>
                  <a:pt x="374650" y="685800"/>
                </a:cubicBezTo>
                <a:cubicBezTo>
                  <a:pt x="340783" y="599017"/>
                  <a:pt x="292100" y="516467"/>
                  <a:pt x="247650" y="450850"/>
                </a:cubicBezTo>
                <a:cubicBezTo>
                  <a:pt x="203200" y="385233"/>
                  <a:pt x="149225" y="367242"/>
                  <a:pt x="107950" y="292100"/>
                </a:cubicBezTo>
                <a:cubicBezTo>
                  <a:pt x="66675" y="216958"/>
                  <a:pt x="33337" y="108479"/>
                  <a:pt x="0" y="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4" name="Freeform: Shape 13">
            <a:extLst>
              <a:ext uri="{FF2B5EF4-FFF2-40B4-BE49-F238E27FC236}">
                <a16:creationId xmlns:a16="http://schemas.microsoft.com/office/drawing/2014/main" id="{E8906638-8AE7-6B06-9C0C-E1B090BA7952}"/>
              </a:ext>
            </a:extLst>
          </p:cNvPr>
          <p:cNvSpPr/>
          <p:nvPr/>
        </p:nvSpPr>
        <p:spPr>
          <a:xfrm>
            <a:off x="1320800" y="1898650"/>
            <a:ext cx="444500" cy="1206500"/>
          </a:xfrm>
          <a:custGeom>
            <a:avLst/>
            <a:gdLst>
              <a:gd name="connsiteX0" fmla="*/ 444500 w 444500"/>
              <a:gd name="connsiteY0" fmla="*/ 1206500 h 1206500"/>
              <a:gd name="connsiteX1" fmla="*/ 177800 w 444500"/>
              <a:gd name="connsiteY1" fmla="*/ 971550 h 1206500"/>
              <a:gd name="connsiteX2" fmla="*/ 31750 w 444500"/>
              <a:gd name="connsiteY2" fmla="*/ 730250 h 1206500"/>
              <a:gd name="connsiteX3" fmla="*/ 114300 w 444500"/>
              <a:gd name="connsiteY3" fmla="*/ 387350 h 1206500"/>
              <a:gd name="connsiteX4" fmla="*/ 76200 w 444500"/>
              <a:gd name="connsiteY4" fmla="*/ 196850 h 1206500"/>
              <a:gd name="connsiteX5" fmla="*/ 0 w 444500"/>
              <a:gd name="connsiteY5" fmla="*/ 0 h 120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500" h="1206500">
                <a:moveTo>
                  <a:pt x="444500" y="1206500"/>
                </a:moveTo>
                <a:cubicBezTo>
                  <a:pt x="345546" y="1128712"/>
                  <a:pt x="246592" y="1050925"/>
                  <a:pt x="177800" y="971550"/>
                </a:cubicBezTo>
                <a:cubicBezTo>
                  <a:pt x="109008" y="892175"/>
                  <a:pt x="42333" y="827617"/>
                  <a:pt x="31750" y="730250"/>
                </a:cubicBezTo>
                <a:cubicBezTo>
                  <a:pt x="21167" y="632883"/>
                  <a:pt x="106892" y="476250"/>
                  <a:pt x="114300" y="387350"/>
                </a:cubicBezTo>
                <a:cubicBezTo>
                  <a:pt x="121708" y="298450"/>
                  <a:pt x="95250" y="261408"/>
                  <a:pt x="76200" y="196850"/>
                </a:cubicBezTo>
                <a:cubicBezTo>
                  <a:pt x="57150" y="132292"/>
                  <a:pt x="28575" y="66146"/>
                  <a:pt x="0" y="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2BE0D3B-BEC2-F1C2-48E3-39B1D73541E5}"/>
              </a:ext>
            </a:extLst>
          </p:cNvPr>
          <p:cNvSpPr txBox="1"/>
          <p:nvPr/>
        </p:nvSpPr>
        <p:spPr>
          <a:xfrm>
            <a:off x="3821256" y="2911897"/>
            <a:ext cx="1446069" cy="923330"/>
          </a:xfrm>
          <a:prstGeom prst="rect">
            <a:avLst/>
          </a:prstGeom>
          <a:noFill/>
          <a:ln>
            <a:noFill/>
          </a:ln>
        </p:spPr>
        <p:txBody>
          <a:bodyPr wrap="square" rtlCol="0">
            <a:spAutoFit/>
          </a:bodyPr>
          <a:lstStyle/>
          <a:p>
            <a:r>
              <a:rPr lang="en-US" dirty="0">
                <a:ln w="3175">
                  <a:solidFill>
                    <a:schemeClr val="bg1">
                      <a:lumMod val="85000"/>
                      <a:alpha val="54000"/>
                    </a:schemeClr>
                  </a:solidFill>
                </a:ln>
                <a:solidFill>
                  <a:schemeClr val="bg1"/>
                </a:solidFill>
              </a:rPr>
              <a:t>Tijuana River Mainstem + Tributaries</a:t>
            </a:r>
          </a:p>
        </p:txBody>
      </p:sp>
      <p:sp>
        <p:nvSpPr>
          <p:cNvPr id="16" name="TextBox 15">
            <a:extLst>
              <a:ext uri="{FF2B5EF4-FFF2-40B4-BE49-F238E27FC236}">
                <a16:creationId xmlns:a16="http://schemas.microsoft.com/office/drawing/2014/main" id="{E0A94D34-13EB-A009-A2DC-7DECEF6F72F5}"/>
              </a:ext>
            </a:extLst>
          </p:cNvPr>
          <p:cNvSpPr txBox="1"/>
          <p:nvPr/>
        </p:nvSpPr>
        <p:spPr>
          <a:xfrm>
            <a:off x="861291" y="3123942"/>
            <a:ext cx="1446069" cy="923330"/>
          </a:xfrm>
          <a:prstGeom prst="rect">
            <a:avLst/>
          </a:prstGeom>
          <a:noFill/>
          <a:ln>
            <a:noFill/>
          </a:ln>
        </p:spPr>
        <p:txBody>
          <a:bodyPr wrap="square" rtlCol="0">
            <a:spAutoFit/>
          </a:bodyPr>
          <a:lstStyle/>
          <a:p>
            <a:r>
              <a:rPr lang="en-US" dirty="0">
                <a:ln w="3175">
                  <a:solidFill>
                    <a:schemeClr val="bg1">
                      <a:lumMod val="85000"/>
                      <a:alpha val="54000"/>
                    </a:schemeClr>
                  </a:solidFill>
                </a:ln>
                <a:solidFill>
                  <a:schemeClr val="bg1"/>
                </a:solidFill>
              </a:rPr>
              <a:t>Los </a:t>
            </a:r>
            <a:r>
              <a:rPr lang="en-US" dirty="0" err="1">
                <a:ln w="3175">
                  <a:solidFill>
                    <a:schemeClr val="bg1">
                      <a:lumMod val="85000"/>
                      <a:alpha val="54000"/>
                    </a:schemeClr>
                  </a:solidFill>
                </a:ln>
                <a:solidFill>
                  <a:schemeClr val="bg1"/>
                </a:solidFill>
              </a:rPr>
              <a:t>Laureles</a:t>
            </a:r>
            <a:r>
              <a:rPr lang="en-US" dirty="0">
                <a:ln w="3175">
                  <a:solidFill>
                    <a:schemeClr val="bg1">
                      <a:lumMod val="85000"/>
                      <a:alpha val="54000"/>
                    </a:schemeClr>
                  </a:solidFill>
                </a:ln>
                <a:solidFill>
                  <a:schemeClr val="bg1"/>
                </a:solidFill>
              </a:rPr>
              <a:t> Canyon Tributary</a:t>
            </a:r>
          </a:p>
        </p:txBody>
      </p:sp>
      <p:sp>
        <p:nvSpPr>
          <p:cNvPr id="17" name="Multiplication Sign 16">
            <a:extLst>
              <a:ext uri="{FF2B5EF4-FFF2-40B4-BE49-F238E27FC236}">
                <a16:creationId xmlns:a16="http://schemas.microsoft.com/office/drawing/2014/main" id="{047F910E-4A8E-0A46-B22E-B37A47450CB8}"/>
              </a:ext>
            </a:extLst>
          </p:cNvPr>
          <p:cNvSpPr/>
          <p:nvPr/>
        </p:nvSpPr>
        <p:spPr>
          <a:xfrm>
            <a:off x="3041974" y="1485105"/>
            <a:ext cx="1645118" cy="1318871"/>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F85EB7F-0640-669A-0FA7-862788995A3C}"/>
              </a:ext>
            </a:extLst>
          </p:cNvPr>
          <p:cNvSpPr txBox="1"/>
          <p:nvPr/>
        </p:nvSpPr>
        <p:spPr>
          <a:xfrm>
            <a:off x="3881948" y="629986"/>
            <a:ext cx="843629" cy="923330"/>
          </a:xfrm>
          <a:prstGeom prst="rect">
            <a:avLst/>
          </a:prstGeom>
          <a:noFill/>
        </p:spPr>
        <p:txBody>
          <a:bodyPr wrap="none" rtlCol="0">
            <a:spAutoFit/>
          </a:bodyPr>
          <a:lstStyle/>
          <a:p>
            <a:r>
              <a:rPr lang="en-US" dirty="0">
                <a:solidFill>
                  <a:schemeClr val="bg1"/>
                </a:solidFill>
              </a:rPr>
              <a:t>People</a:t>
            </a:r>
          </a:p>
          <a:p>
            <a:r>
              <a:rPr lang="en-US" dirty="0">
                <a:solidFill>
                  <a:schemeClr val="bg1"/>
                </a:solidFill>
              </a:rPr>
              <a:t>Money</a:t>
            </a:r>
          </a:p>
          <a:p>
            <a:r>
              <a:rPr lang="en-US" dirty="0">
                <a:solidFill>
                  <a:schemeClr val="bg1"/>
                </a:solidFill>
              </a:rPr>
              <a:t>Goods</a:t>
            </a:r>
          </a:p>
        </p:txBody>
      </p:sp>
      <p:sp>
        <p:nvSpPr>
          <p:cNvPr id="19" name="Arrow: Right 18">
            <a:extLst>
              <a:ext uri="{FF2B5EF4-FFF2-40B4-BE49-F238E27FC236}">
                <a16:creationId xmlns:a16="http://schemas.microsoft.com/office/drawing/2014/main" id="{3BF20A76-86CA-1E56-C31D-31DA61DDC9BF}"/>
              </a:ext>
            </a:extLst>
          </p:cNvPr>
          <p:cNvSpPr/>
          <p:nvPr/>
        </p:nvSpPr>
        <p:spPr>
          <a:xfrm rot="13335467">
            <a:off x="1337621" y="1961038"/>
            <a:ext cx="1434096" cy="747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24FD69F-4C34-8150-F639-7031807E2C92}"/>
              </a:ext>
            </a:extLst>
          </p:cNvPr>
          <p:cNvSpPr txBox="1"/>
          <p:nvPr/>
        </p:nvSpPr>
        <p:spPr>
          <a:xfrm>
            <a:off x="2033386" y="1047751"/>
            <a:ext cx="1077026" cy="1200329"/>
          </a:xfrm>
          <a:prstGeom prst="rect">
            <a:avLst/>
          </a:prstGeom>
          <a:noFill/>
        </p:spPr>
        <p:txBody>
          <a:bodyPr wrap="none" rtlCol="0">
            <a:spAutoFit/>
          </a:bodyPr>
          <a:lstStyle/>
          <a:p>
            <a:r>
              <a:rPr lang="en-US" dirty="0">
                <a:solidFill>
                  <a:schemeClr val="bg1"/>
                </a:solidFill>
              </a:rPr>
              <a:t>Water</a:t>
            </a:r>
          </a:p>
          <a:p>
            <a:r>
              <a:rPr lang="en-US" dirty="0">
                <a:solidFill>
                  <a:schemeClr val="bg1"/>
                </a:solidFill>
              </a:rPr>
              <a:t>Sewage</a:t>
            </a:r>
          </a:p>
          <a:p>
            <a:r>
              <a:rPr lang="en-US" dirty="0">
                <a:solidFill>
                  <a:schemeClr val="bg1"/>
                </a:solidFill>
              </a:rPr>
              <a:t>Sediment</a:t>
            </a:r>
          </a:p>
          <a:p>
            <a:r>
              <a:rPr lang="en-US" dirty="0">
                <a:solidFill>
                  <a:schemeClr val="bg1"/>
                </a:solidFill>
              </a:rPr>
              <a:t>Trash</a:t>
            </a:r>
          </a:p>
        </p:txBody>
      </p:sp>
      <p:pic>
        <p:nvPicPr>
          <p:cNvPr id="1026" name="Picture 2" descr="Environment Report: EPA Maps Reveal Flood Impact from Border Wall | Voice  of San Diego">
            <a:extLst>
              <a:ext uri="{FF2B5EF4-FFF2-40B4-BE49-F238E27FC236}">
                <a16:creationId xmlns:a16="http://schemas.microsoft.com/office/drawing/2014/main" id="{D1137D8B-A9E4-241D-7BD4-E2ADCC21E32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1370" y="131830"/>
            <a:ext cx="3057327" cy="17197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F3204DC3-D240-0468-FC75-39A66FA973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41466" y="4041180"/>
            <a:ext cx="3683034" cy="2763376"/>
          </a:xfrm>
          <a:prstGeom prst="rect">
            <a:avLst/>
          </a:prstGeom>
        </p:spPr>
      </p:pic>
      <p:sp>
        <p:nvSpPr>
          <p:cNvPr id="2" name="Oval 1">
            <a:extLst>
              <a:ext uri="{FF2B5EF4-FFF2-40B4-BE49-F238E27FC236}">
                <a16:creationId xmlns:a16="http://schemas.microsoft.com/office/drawing/2014/main" id="{E88BE109-194B-DDDB-9EFE-EBAA9B9E8515}"/>
              </a:ext>
            </a:extLst>
          </p:cNvPr>
          <p:cNvSpPr/>
          <p:nvPr/>
        </p:nvSpPr>
        <p:spPr>
          <a:xfrm rot="20142599">
            <a:off x="1013237" y="2239077"/>
            <a:ext cx="401616" cy="1044055"/>
          </a:xfrm>
          <a:prstGeom prst="ellipse">
            <a:avLst/>
          </a:prstGeom>
          <a:noFill/>
          <a:ln w="285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89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P spid="12" grpId="0" animBg="1"/>
      <p:bldP spid="13" grpId="0" animBg="1"/>
      <p:bldP spid="14" grpId="0" animBg="1"/>
      <p:bldP spid="15" grpId="0"/>
      <p:bldP spid="16" grpId="0"/>
      <p:bldP spid="17" grpId="0" animBg="1"/>
      <p:bldP spid="18" grpId="0"/>
      <p:bldP spid="19" grpId="0" animBg="1"/>
      <p:bldP spid="20"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2F9CA326-736C-4776-ADB3-D57A95BB0346}"/>
              </a:ext>
            </a:extLst>
          </p:cNvPr>
          <p:cNvCxnSpPr/>
          <p:nvPr/>
        </p:nvCxnSpPr>
        <p:spPr>
          <a:xfrm flipV="1">
            <a:off x="1073216" y="2820004"/>
            <a:ext cx="0" cy="15539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2E63E644-6ED4-4A80-AC01-EF52239E8D0D}"/>
              </a:ext>
            </a:extLst>
          </p:cNvPr>
          <p:cNvCxnSpPr>
            <a:cxnSpLocks/>
          </p:cNvCxnSpPr>
          <p:nvPr/>
        </p:nvCxnSpPr>
        <p:spPr>
          <a:xfrm>
            <a:off x="880539" y="3627523"/>
            <a:ext cx="22555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6C108FE2-A715-45E3-BF5A-F64B9041C62C}"/>
              </a:ext>
            </a:extLst>
          </p:cNvPr>
          <p:cNvSpPr txBox="1"/>
          <p:nvPr/>
        </p:nvSpPr>
        <p:spPr>
          <a:xfrm>
            <a:off x="1526584" y="2393938"/>
            <a:ext cx="892488" cy="300082"/>
          </a:xfrm>
          <a:prstGeom prst="rect">
            <a:avLst/>
          </a:prstGeom>
          <a:noFill/>
        </p:spPr>
        <p:txBody>
          <a:bodyPr wrap="none" rtlCol="0">
            <a:spAutoFit/>
          </a:bodyPr>
          <a:lstStyle/>
          <a:p>
            <a:r>
              <a:rPr lang="en-US" sz="1350" u="sng"/>
              <a:t>Cash Flow</a:t>
            </a:r>
          </a:p>
        </p:txBody>
      </p:sp>
      <p:sp>
        <p:nvSpPr>
          <p:cNvPr id="7" name="TextBox 6">
            <a:extLst>
              <a:ext uri="{FF2B5EF4-FFF2-40B4-BE49-F238E27FC236}">
                <a16:creationId xmlns:a16="http://schemas.microsoft.com/office/drawing/2014/main" id="{5253ED42-5891-4A4E-9B2D-E91525102E0F}"/>
              </a:ext>
            </a:extLst>
          </p:cNvPr>
          <p:cNvSpPr txBox="1"/>
          <p:nvPr/>
        </p:nvSpPr>
        <p:spPr>
          <a:xfrm>
            <a:off x="731919" y="4157331"/>
            <a:ext cx="511637" cy="300082"/>
          </a:xfrm>
          <a:prstGeom prst="rect">
            <a:avLst/>
          </a:prstGeom>
          <a:noFill/>
        </p:spPr>
        <p:txBody>
          <a:bodyPr wrap="square" rtlCol="0">
            <a:spAutoFit/>
          </a:bodyPr>
          <a:lstStyle/>
          <a:p>
            <a:r>
              <a:rPr lang="en-US" sz="1350"/>
              <a:t>(-)</a:t>
            </a:r>
          </a:p>
        </p:txBody>
      </p:sp>
      <p:sp>
        <p:nvSpPr>
          <p:cNvPr id="8" name="TextBox 7">
            <a:extLst>
              <a:ext uri="{FF2B5EF4-FFF2-40B4-BE49-F238E27FC236}">
                <a16:creationId xmlns:a16="http://schemas.microsoft.com/office/drawing/2014/main" id="{DA2EF5BD-1D44-4F02-875F-5041DDBE129F}"/>
              </a:ext>
            </a:extLst>
          </p:cNvPr>
          <p:cNvSpPr txBox="1"/>
          <p:nvPr/>
        </p:nvSpPr>
        <p:spPr>
          <a:xfrm>
            <a:off x="688599" y="2758276"/>
            <a:ext cx="392477" cy="300082"/>
          </a:xfrm>
          <a:prstGeom prst="rect">
            <a:avLst/>
          </a:prstGeom>
          <a:noFill/>
        </p:spPr>
        <p:txBody>
          <a:bodyPr wrap="square" rtlCol="0">
            <a:spAutoFit/>
          </a:bodyPr>
          <a:lstStyle/>
          <a:p>
            <a:r>
              <a:rPr lang="en-US" sz="1350"/>
              <a:t>(+)</a:t>
            </a:r>
          </a:p>
        </p:txBody>
      </p:sp>
      <p:sp>
        <p:nvSpPr>
          <p:cNvPr id="9" name="Rectangle 8">
            <a:extLst>
              <a:ext uri="{FF2B5EF4-FFF2-40B4-BE49-F238E27FC236}">
                <a16:creationId xmlns:a16="http://schemas.microsoft.com/office/drawing/2014/main" id="{07CE5AB9-A2D2-4ECA-B242-59C074E56798}"/>
              </a:ext>
            </a:extLst>
          </p:cNvPr>
          <p:cNvSpPr/>
          <p:nvPr/>
        </p:nvSpPr>
        <p:spPr>
          <a:xfrm>
            <a:off x="1149524" y="3627523"/>
            <a:ext cx="135828" cy="6341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621775C-37F8-4161-AAC9-E189FF3E23FB}"/>
              </a:ext>
            </a:extLst>
          </p:cNvPr>
          <p:cNvSpPr/>
          <p:nvPr/>
        </p:nvSpPr>
        <p:spPr>
          <a:xfrm>
            <a:off x="1455969" y="3398449"/>
            <a:ext cx="131981" cy="21949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997D0776-4B0B-44FA-9019-CE2BFD1B71A7}"/>
              </a:ext>
            </a:extLst>
          </p:cNvPr>
          <p:cNvSpPr/>
          <p:nvPr/>
        </p:nvSpPr>
        <p:spPr>
          <a:xfrm>
            <a:off x="1745389" y="3437883"/>
            <a:ext cx="131981" cy="183127"/>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0D2DB62D-D890-476B-83C1-CA44653B7D9B}"/>
              </a:ext>
            </a:extLst>
          </p:cNvPr>
          <p:cNvSpPr/>
          <p:nvPr/>
        </p:nvSpPr>
        <p:spPr>
          <a:xfrm>
            <a:off x="2036167" y="3105700"/>
            <a:ext cx="131981" cy="51243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14512F4-C32D-4C41-A8EB-B423A4D7FCF2}"/>
              </a:ext>
            </a:extLst>
          </p:cNvPr>
          <p:cNvSpPr/>
          <p:nvPr/>
        </p:nvSpPr>
        <p:spPr>
          <a:xfrm>
            <a:off x="2325587" y="3542466"/>
            <a:ext cx="131981" cy="78733"/>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C40297D-A6E2-4711-BB7F-3D6A8C883A69}"/>
              </a:ext>
            </a:extLst>
          </p:cNvPr>
          <p:cNvSpPr/>
          <p:nvPr/>
        </p:nvSpPr>
        <p:spPr>
          <a:xfrm>
            <a:off x="2606931" y="2881114"/>
            <a:ext cx="131981" cy="73682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6" name="TextBox 15">
            <a:extLst>
              <a:ext uri="{FF2B5EF4-FFF2-40B4-BE49-F238E27FC236}">
                <a16:creationId xmlns:a16="http://schemas.microsoft.com/office/drawing/2014/main" id="{148CD733-F915-45A7-B99C-63EB24DC2B7D}"/>
              </a:ext>
            </a:extLst>
          </p:cNvPr>
          <p:cNvSpPr txBox="1"/>
          <p:nvPr/>
        </p:nvSpPr>
        <p:spPr>
          <a:xfrm>
            <a:off x="1118955" y="2595793"/>
            <a:ext cx="1367048" cy="461665"/>
          </a:xfrm>
          <a:prstGeom prst="rect">
            <a:avLst/>
          </a:prstGeom>
          <a:noFill/>
        </p:spPr>
        <p:txBody>
          <a:bodyPr wrap="square" rtlCol="0">
            <a:spAutoFit/>
          </a:bodyPr>
          <a:lstStyle/>
          <a:p>
            <a:r>
              <a:rPr lang="en-US" sz="1200"/>
              <a:t>cash flow from cost savings</a:t>
            </a:r>
          </a:p>
        </p:txBody>
      </p:sp>
      <p:sp>
        <p:nvSpPr>
          <p:cNvPr id="19" name="TextBox 18">
            <a:extLst>
              <a:ext uri="{FF2B5EF4-FFF2-40B4-BE49-F238E27FC236}">
                <a16:creationId xmlns:a16="http://schemas.microsoft.com/office/drawing/2014/main" id="{4BB2A083-DD53-4FF9-BC24-9E12CCFA26EF}"/>
              </a:ext>
            </a:extLst>
          </p:cNvPr>
          <p:cNvSpPr txBox="1"/>
          <p:nvPr/>
        </p:nvSpPr>
        <p:spPr>
          <a:xfrm>
            <a:off x="2913338" y="3667573"/>
            <a:ext cx="242374" cy="300082"/>
          </a:xfrm>
          <a:prstGeom prst="rect">
            <a:avLst/>
          </a:prstGeom>
          <a:noFill/>
        </p:spPr>
        <p:txBody>
          <a:bodyPr wrap="none" rtlCol="0">
            <a:spAutoFit/>
          </a:bodyPr>
          <a:lstStyle/>
          <a:p>
            <a:r>
              <a:rPr lang="en-US" sz="1350" i="1"/>
              <a:t>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F52C6E-2149-4DEA-AD24-D1806E6BD436}"/>
                  </a:ext>
                </a:extLst>
              </p:cNvPr>
              <p:cNvSpPr txBox="1"/>
              <p:nvPr/>
            </p:nvSpPr>
            <p:spPr>
              <a:xfrm>
                <a:off x="1559949" y="2978602"/>
                <a:ext cx="467790"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𝐶</m:t>
                          </m:r>
                        </m:e>
                        <m:sub>
                          <m:r>
                            <a:rPr lang="en-US" sz="1350" i="1">
                              <a:latin typeface="Cambria Math" panose="02040503050406030204" pitchFamily="18" charset="0"/>
                            </a:rPr>
                            <m:t>𝑖</m:t>
                          </m:r>
                        </m:sub>
                      </m:sSub>
                      <m:r>
                        <a:rPr lang="en-US" sz="1350" i="1">
                          <a:latin typeface="Cambria Math" panose="02040503050406030204" pitchFamily="18" charset="0"/>
                        </a:rPr>
                        <m:t>)</m:t>
                      </m:r>
                    </m:oMath>
                  </m:oMathPara>
                </a14:m>
                <a:endParaRPr lang="en-US" sz="1350"/>
              </a:p>
            </p:txBody>
          </p:sp>
        </mc:Choice>
        <mc:Fallback xmlns="">
          <p:sp>
            <p:nvSpPr>
              <p:cNvPr id="21" name="TextBox 20">
                <a:extLst>
                  <a:ext uri="{FF2B5EF4-FFF2-40B4-BE49-F238E27FC236}">
                    <a16:creationId xmlns:a16="http://schemas.microsoft.com/office/drawing/2014/main" id="{43F52C6E-2149-4DEA-AD24-D1806E6BD436}"/>
                  </a:ext>
                </a:extLst>
              </p:cNvPr>
              <p:cNvSpPr txBox="1">
                <a:spLocks noRot="1" noChangeAspect="1" noMove="1" noResize="1" noEditPoints="1" noAdjustHandles="1" noChangeArrowheads="1" noChangeShapeType="1" noTextEdit="1"/>
              </p:cNvSpPr>
              <p:nvPr/>
            </p:nvSpPr>
            <p:spPr>
              <a:xfrm>
                <a:off x="1559949" y="2978602"/>
                <a:ext cx="467790" cy="300082"/>
              </a:xfrm>
              <a:prstGeom prst="rect">
                <a:avLst/>
              </a:prstGeom>
              <a:blipFill>
                <a:blip r:embed="rId3"/>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F4193A0-57A7-4856-97CC-98E2326D5A9F}"/>
                  </a:ext>
                </a:extLst>
              </p:cNvPr>
              <p:cNvSpPr txBox="1"/>
              <p:nvPr/>
            </p:nvSpPr>
            <p:spPr>
              <a:xfrm>
                <a:off x="1127856" y="4320453"/>
                <a:ext cx="467790"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𝐶</m:t>
                          </m:r>
                        </m:e>
                        <m:sub>
                          <m:r>
                            <a:rPr lang="en-US" sz="1350" i="1">
                              <a:latin typeface="Cambria Math" panose="02040503050406030204" pitchFamily="18" charset="0"/>
                            </a:rPr>
                            <m:t>0</m:t>
                          </m:r>
                        </m:sub>
                      </m:sSub>
                      <m:r>
                        <a:rPr lang="en-US" sz="1350" i="1">
                          <a:latin typeface="Cambria Math" panose="02040503050406030204" pitchFamily="18" charset="0"/>
                        </a:rPr>
                        <m:t>)</m:t>
                      </m:r>
                    </m:oMath>
                  </m:oMathPara>
                </a14:m>
                <a:endParaRPr lang="en-US" sz="1350"/>
              </a:p>
            </p:txBody>
          </p:sp>
        </mc:Choice>
        <mc:Fallback xmlns="">
          <p:sp>
            <p:nvSpPr>
              <p:cNvPr id="22" name="TextBox 21">
                <a:extLst>
                  <a:ext uri="{FF2B5EF4-FFF2-40B4-BE49-F238E27FC236}">
                    <a16:creationId xmlns:a16="http://schemas.microsoft.com/office/drawing/2014/main" id="{4F4193A0-57A7-4856-97CC-98E2326D5A9F}"/>
                  </a:ext>
                </a:extLst>
              </p:cNvPr>
              <p:cNvSpPr txBox="1">
                <a:spLocks noRot="1" noChangeAspect="1" noMove="1" noResize="1" noEditPoints="1" noAdjustHandles="1" noChangeArrowheads="1" noChangeShapeType="1" noTextEdit="1"/>
              </p:cNvSpPr>
              <p:nvPr/>
            </p:nvSpPr>
            <p:spPr>
              <a:xfrm>
                <a:off x="1127856" y="4320453"/>
                <a:ext cx="467790" cy="300082"/>
              </a:xfrm>
              <a:prstGeom prst="rect">
                <a:avLst/>
              </a:prstGeom>
              <a:blipFill>
                <a:blip r:embed="rId4"/>
                <a:stretch>
                  <a:fillRect r="-5195" b="-8163"/>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6357331C-C069-456E-9A93-9435E6F8D380}"/>
              </a:ext>
            </a:extLst>
          </p:cNvPr>
          <p:cNvSpPr/>
          <p:nvPr/>
        </p:nvSpPr>
        <p:spPr>
          <a:xfrm>
            <a:off x="3464463" y="1031456"/>
            <a:ext cx="828406" cy="4584701"/>
          </a:xfrm>
          <a:prstGeom prst="rightBrace">
            <a:avLst>
              <a:gd name="adj1" fmla="val 40033"/>
              <a:gd name="adj2" fmla="val 50997"/>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sz="1350"/>
          </a:p>
        </p:txBody>
      </p:sp>
      <p:sp>
        <p:nvSpPr>
          <p:cNvPr id="27" name="TextBox 26">
            <a:extLst>
              <a:ext uri="{FF2B5EF4-FFF2-40B4-BE49-F238E27FC236}">
                <a16:creationId xmlns:a16="http://schemas.microsoft.com/office/drawing/2014/main" id="{D2075096-2B7C-4900-A149-6783DC311454}"/>
              </a:ext>
            </a:extLst>
          </p:cNvPr>
          <p:cNvSpPr txBox="1"/>
          <p:nvPr/>
        </p:nvSpPr>
        <p:spPr>
          <a:xfrm>
            <a:off x="3915545" y="3642228"/>
            <a:ext cx="1250096" cy="923330"/>
          </a:xfrm>
          <a:prstGeom prst="rect">
            <a:avLst/>
          </a:prstGeom>
          <a:noFill/>
        </p:spPr>
        <p:txBody>
          <a:bodyPr wrap="square" rtlCol="0">
            <a:spAutoFit/>
          </a:bodyPr>
          <a:lstStyle/>
          <a:p>
            <a:r>
              <a:rPr lang="en-US" sz="1350"/>
              <a:t>Run 10,000+ times to quantify uncertainty</a:t>
            </a:r>
          </a:p>
        </p:txBody>
      </p:sp>
      <p:cxnSp>
        <p:nvCxnSpPr>
          <p:cNvPr id="29" name="Straight Arrow Connector 28">
            <a:extLst>
              <a:ext uri="{FF2B5EF4-FFF2-40B4-BE49-F238E27FC236}">
                <a16:creationId xmlns:a16="http://schemas.microsoft.com/office/drawing/2014/main" id="{8DB7A9B9-EFBF-45BE-9708-2A9EBCC5476F}"/>
              </a:ext>
            </a:extLst>
          </p:cNvPr>
          <p:cNvCxnSpPr>
            <a:cxnSpLocks/>
          </p:cNvCxnSpPr>
          <p:nvPr/>
        </p:nvCxnSpPr>
        <p:spPr>
          <a:xfrm flipV="1">
            <a:off x="5682583" y="2387344"/>
            <a:ext cx="0" cy="20080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B34DD19E-CD0C-4C66-A7F4-52169887BF43}"/>
              </a:ext>
            </a:extLst>
          </p:cNvPr>
          <p:cNvCxnSpPr>
            <a:cxnSpLocks/>
          </p:cNvCxnSpPr>
          <p:nvPr/>
        </p:nvCxnSpPr>
        <p:spPr>
          <a:xfrm>
            <a:off x="5399790" y="4196226"/>
            <a:ext cx="31043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A832BB-9E2B-45D6-9BA6-A118DE1C5F0A}"/>
                  </a:ext>
                </a:extLst>
              </p:cNvPr>
              <p:cNvSpPr txBox="1"/>
              <p:nvPr/>
            </p:nvSpPr>
            <p:spPr>
              <a:xfrm>
                <a:off x="7938509" y="4251203"/>
                <a:ext cx="1133837" cy="369332"/>
              </a:xfrm>
              <a:prstGeom prst="rect">
                <a:avLst/>
              </a:prstGeom>
              <a:noFill/>
            </p:spPr>
            <p:txBody>
              <a:bodyPr wrap="none" rtlCol="0">
                <a:spAutoFit/>
              </a:bodyPr>
              <a:lstStyle/>
              <a:p>
                <a14:m>
                  <m:oMath xmlns:m="http://schemas.openxmlformats.org/officeDocument/2006/math">
                    <m:r>
                      <m:rPr>
                        <m:sty m:val="p"/>
                      </m:rPr>
                      <a:rPr lang="en-US">
                        <a:latin typeface="Cambria Math" panose="02040503050406030204" pitchFamily="18" charset="0"/>
                      </a:rPr>
                      <m:t>Σ</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oMath>
                </a14:m>
                <a:r>
                  <a:rPr lang="en-US" i="1"/>
                  <a:t> (10</a:t>
                </a:r>
                <a:r>
                  <a:rPr lang="en-US" i="1" baseline="30000"/>
                  <a:t>6</a:t>
                </a:r>
                <a:r>
                  <a:rPr lang="en-US" i="1"/>
                  <a:t>$)</a:t>
                </a:r>
                <a:endParaRPr lang="en-US"/>
              </a:p>
            </p:txBody>
          </p:sp>
        </mc:Choice>
        <mc:Fallback xmlns="">
          <p:sp>
            <p:nvSpPr>
              <p:cNvPr id="35" name="TextBox 34">
                <a:extLst>
                  <a:ext uri="{FF2B5EF4-FFF2-40B4-BE49-F238E27FC236}">
                    <a16:creationId xmlns:a16="http://schemas.microsoft.com/office/drawing/2014/main" id="{88A832BB-9E2B-45D6-9BA6-A118DE1C5F0A}"/>
                  </a:ext>
                </a:extLst>
              </p:cNvPr>
              <p:cNvSpPr txBox="1">
                <a:spLocks noRot="1" noChangeAspect="1" noMove="1" noResize="1" noEditPoints="1" noAdjustHandles="1" noChangeArrowheads="1" noChangeShapeType="1" noTextEdit="1"/>
              </p:cNvSpPr>
              <p:nvPr/>
            </p:nvSpPr>
            <p:spPr>
              <a:xfrm>
                <a:off x="7938509" y="4251203"/>
                <a:ext cx="1133837" cy="369332"/>
              </a:xfrm>
              <a:prstGeom prst="rect">
                <a:avLst/>
              </a:prstGeom>
              <a:blipFill>
                <a:blip r:embed="rId5"/>
                <a:stretch>
                  <a:fillRect t="-8197" r="-4839" b="-24590"/>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4FC44ADF-597F-4602-8785-D5DC1F227E32}"/>
              </a:ext>
            </a:extLst>
          </p:cNvPr>
          <p:cNvSpPr txBox="1"/>
          <p:nvPr/>
        </p:nvSpPr>
        <p:spPr>
          <a:xfrm rot="16200000">
            <a:off x="4325860" y="3106698"/>
            <a:ext cx="1956561" cy="300082"/>
          </a:xfrm>
          <a:prstGeom prst="rect">
            <a:avLst/>
          </a:prstGeom>
          <a:noFill/>
        </p:spPr>
        <p:txBody>
          <a:bodyPr wrap="none" rtlCol="0">
            <a:spAutoFit/>
          </a:bodyPr>
          <a:lstStyle/>
          <a:p>
            <a:r>
              <a:rPr lang="en-US" sz="1350" i="1"/>
              <a:t>Probability of Occurrence</a:t>
            </a:r>
          </a:p>
        </p:txBody>
      </p:sp>
      <p:sp>
        <p:nvSpPr>
          <p:cNvPr id="38" name="Freeform: Shape 37">
            <a:extLst>
              <a:ext uri="{FF2B5EF4-FFF2-40B4-BE49-F238E27FC236}">
                <a16:creationId xmlns:a16="http://schemas.microsoft.com/office/drawing/2014/main" id="{9CE83595-FB60-4636-8F9E-0FDBA276B05E}"/>
              </a:ext>
            </a:extLst>
          </p:cNvPr>
          <p:cNvSpPr/>
          <p:nvPr/>
        </p:nvSpPr>
        <p:spPr>
          <a:xfrm>
            <a:off x="6220599" y="3036225"/>
            <a:ext cx="1668043" cy="1160001"/>
          </a:xfrm>
          <a:custGeom>
            <a:avLst/>
            <a:gdLst>
              <a:gd name="connsiteX0" fmla="*/ 2725783 w 2725783"/>
              <a:gd name="connsiteY0" fmla="*/ 2205631 h 2263133"/>
              <a:gd name="connsiteX1" fmla="*/ 2238103 w 2725783"/>
              <a:gd name="connsiteY1" fmla="*/ 2162088 h 2263133"/>
              <a:gd name="connsiteX2" fmla="*/ 1889760 w 2725783"/>
              <a:gd name="connsiteY2" fmla="*/ 1717951 h 2263133"/>
              <a:gd name="connsiteX3" fmla="*/ 1506583 w 2725783"/>
              <a:gd name="connsiteY3" fmla="*/ 838385 h 2263133"/>
              <a:gd name="connsiteX4" fmla="*/ 1245326 w 2725783"/>
              <a:gd name="connsiteY4" fmla="*/ 167825 h 2263133"/>
              <a:gd name="connsiteX5" fmla="*/ 1001486 w 2725783"/>
              <a:gd name="connsiteY5" fmla="*/ 2362 h 2263133"/>
              <a:gd name="connsiteX6" fmla="*/ 809897 w 2725783"/>
              <a:gd name="connsiteY6" fmla="*/ 246202 h 2263133"/>
              <a:gd name="connsiteX7" fmla="*/ 627017 w 2725783"/>
              <a:gd name="connsiteY7" fmla="*/ 890637 h 2263133"/>
              <a:gd name="connsiteX8" fmla="*/ 452846 w 2725783"/>
              <a:gd name="connsiteY8" fmla="*/ 1735368 h 2263133"/>
              <a:gd name="connsiteX9" fmla="*/ 182880 w 2725783"/>
              <a:gd name="connsiteY9" fmla="*/ 2188214 h 2263133"/>
              <a:gd name="connsiteX10" fmla="*/ 0 w 2725783"/>
              <a:gd name="connsiteY10" fmla="*/ 2257882 h 226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5783" h="2263133">
                <a:moveTo>
                  <a:pt x="2725783" y="2205631"/>
                </a:moveTo>
                <a:cubicBezTo>
                  <a:pt x="2551611" y="2224499"/>
                  <a:pt x="2377440" y="2243368"/>
                  <a:pt x="2238103" y="2162088"/>
                </a:cubicBezTo>
                <a:cubicBezTo>
                  <a:pt x="2098766" y="2080808"/>
                  <a:pt x="2011680" y="1938568"/>
                  <a:pt x="1889760" y="1717951"/>
                </a:cubicBezTo>
                <a:cubicBezTo>
                  <a:pt x="1767840" y="1497334"/>
                  <a:pt x="1613989" y="1096739"/>
                  <a:pt x="1506583" y="838385"/>
                </a:cubicBezTo>
                <a:cubicBezTo>
                  <a:pt x="1399177" y="580031"/>
                  <a:pt x="1329509" y="307162"/>
                  <a:pt x="1245326" y="167825"/>
                </a:cubicBezTo>
                <a:cubicBezTo>
                  <a:pt x="1161143" y="28488"/>
                  <a:pt x="1074057" y="-10701"/>
                  <a:pt x="1001486" y="2362"/>
                </a:cubicBezTo>
                <a:cubicBezTo>
                  <a:pt x="928915" y="15425"/>
                  <a:pt x="872308" y="98156"/>
                  <a:pt x="809897" y="246202"/>
                </a:cubicBezTo>
                <a:cubicBezTo>
                  <a:pt x="747485" y="394248"/>
                  <a:pt x="686525" y="642443"/>
                  <a:pt x="627017" y="890637"/>
                </a:cubicBezTo>
                <a:cubicBezTo>
                  <a:pt x="567508" y="1138831"/>
                  <a:pt x="526869" y="1519105"/>
                  <a:pt x="452846" y="1735368"/>
                </a:cubicBezTo>
                <a:cubicBezTo>
                  <a:pt x="378823" y="1951631"/>
                  <a:pt x="258354" y="2101128"/>
                  <a:pt x="182880" y="2188214"/>
                </a:cubicBezTo>
                <a:cubicBezTo>
                  <a:pt x="107406" y="2275300"/>
                  <a:pt x="53703" y="2266591"/>
                  <a:pt x="0" y="2257882"/>
                </a:cubicBezTo>
              </a:path>
            </a:pathLst>
          </a:custGeom>
          <a:ln w="28575"/>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350"/>
          </a:p>
        </p:txBody>
      </p:sp>
      <p:cxnSp>
        <p:nvCxnSpPr>
          <p:cNvPr id="40" name="Straight Connector 39">
            <a:extLst>
              <a:ext uri="{FF2B5EF4-FFF2-40B4-BE49-F238E27FC236}">
                <a16:creationId xmlns:a16="http://schemas.microsoft.com/office/drawing/2014/main" id="{CC55BDDF-AE06-490F-A64F-DA88402D9257}"/>
              </a:ext>
            </a:extLst>
          </p:cNvPr>
          <p:cNvCxnSpPr/>
          <p:nvPr/>
        </p:nvCxnSpPr>
        <p:spPr>
          <a:xfrm>
            <a:off x="6603515" y="4136758"/>
            <a:ext cx="0" cy="140534"/>
          </a:xfrm>
          <a:prstGeom prst="line">
            <a:avLst/>
          </a:prstGeom>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51ECDCC0-19D5-426D-8293-B9649D41B7DA}"/>
              </a:ext>
            </a:extLst>
          </p:cNvPr>
          <p:cNvSpPr txBox="1"/>
          <p:nvPr/>
        </p:nvSpPr>
        <p:spPr>
          <a:xfrm>
            <a:off x="6466770" y="4466859"/>
            <a:ext cx="335348" cy="300082"/>
          </a:xfrm>
          <a:prstGeom prst="rect">
            <a:avLst/>
          </a:prstGeom>
          <a:noFill/>
        </p:spPr>
        <p:txBody>
          <a:bodyPr wrap="none" rtlCol="0">
            <a:spAutoFit/>
          </a:bodyPr>
          <a:lstStyle/>
          <a:p>
            <a:r>
              <a:rPr lang="en-US" sz="1350"/>
              <a:t>C</a:t>
            </a:r>
            <a:r>
              <a:rPr lang="en-US" sz="1350" baseline="-25000"/>
              <a:t>0</a:t>
            </a:r>
            <a:endParaRPr lang="en-US" sz="1350"/>
          </a:p>
        </p:txBody>
      </p:sp>
      <p:cxnSp>
        <p:nvCxnSpPr>
          <p:cNvPr id="46" name="Straight Connector 45">
            <a:extLst>
              <a:ext uri="{FF2B5EF4-FFF2-40B4-BE49-F238E27FC236}">
                <a16:creationId xmlns:a16="http://schemas.microsoft.com/office/drawing/2014/main" id="{F247C481-36E1-4765-BC1E-86D299E85221}"/>
              </a:ext>
            </a:extLst>
          </p:cNvPr>
          <p:cNvCxnSpPr/>
          <p:nvPr/>
        </p:nvCxnSpPr>
        <p:spPr>
          <a:xfrm>
            <a:off x="6873299" y="4127506"/>
            <a:ext cx="0" cy="140534"/>
          </a:xfrm>
          <a:prstGeom prst="line">
            <a:avLst/>
          </a:prstGeom>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A8624685-BA5A-4F34-B229-C07B43FD1BE9}"/>
              </a:ext>
            </a:extLst>
          </p:cNvPr>
          <p:cNvSpPr txBox="1"/>
          <p:nvPr/>
        </p:nvSpPr>
        <p:spPr>
          <a:xfrm>
            <a:off x="6710967" y="4250725"/>
            <a:ext cx="412691" cy="300082"/>
          </a:xfrm>
          <a:prstGeom prst="rect">
            <a:avLst/>
          </a:prstGeom>
          <a:noFill/>
        </p:spPr>
        <p:txBody>
          <a:bodyPr wrap="square" rtlCol="0">
            <a:spAutoFit/>
          </a:bodyPr>
          <a:lstStyle/>
          <a:p>
            <a:r>
              <a:rPr lang="en-US" sz="1350"/>
              <a:t>10</a:t>
            </a:r>
          </a:p>
        </p:txBody>
      </p:sp>
      <p:sp>
        <p:nvSpPr>
          <p:cNvPr id="48" name="TextBox 47">
            <a:extLst>
              <a:ext uri="{FF2B5EF4-FFF2-40B4-BE49-F238E27FC236}">
                <a16:creationId xmlns:a16="http://schemas.microsoft.com/office/drawing/2014/main" id="{46BEE554-FE3F-4E2E-9545-2F29AFEABF6C}"/>
              </a:ext>
            </a:extLst>
          </p:cNvPr>
          <p:cNvSpPr txBox="1"/>
          <p:nvPr/>
        </p:nvSpPr>
        <p:spPr>
          <a:xfrm>
            <a:off x="6962600" y="4249837"/>
            <a:ext cx="360996" cy="300082"/>
          </a:xfrm>
          <a:prstGeom prst="rect">
            <a:avLst/>
          </a:prstGeom>
          <a:noFill/>
        </p:spPr>
        <p:txBody>
          <a:bodyPr wrap="none" rtlCol="0">
            <a:spAutoFit/>
          </a:bodyPr>
          <a:lstStyle/>
          <a:p>
            <a:r>
              <a:rPr lang="en-US" sz="1350"/>
              <a:t>15</a:t>
            </a:r>
          </a:p>
        </p:txBody>
      </p:sp>
      <p:cxnSp>
        <p:nvCxnSpPr>
          <p:cNvPr id="49" name="Straight Connector 48">
            <a:extLst>
              <a:ext uri="{FF2B5EF4-FFF2-40B4-BE49-F238E27FC236}">
                <a16:creationId xmlns:a16="http://schemas.microsoft.com/office/drawing/2014/main" id="{2514BCF0-C8F8-4B43-9EAD-B9BAB6B58676}"/>
              </a:ext>
            </a:extLst>
          </p:cNvPr>
          <p:cNvCxnSpPr/>
          <p:nvPr/>
        </p:nvCxnSpPr>
        <p:spPr>
          <a:xfrm>
            <a:off x="7111812" y="4132425"/>
            <a:ext cx="0" cy="140534"/>
          </a:xfrm>
          <a:prstGeom prst="line">
            <a:avLst/>
          </a:prstGeom>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4EA81D8C-6181-4EC8-9709-6B569059F0F6}"/>
              </a:ext>
            </a:extLst>
          </p:cNvPr>
          <p:cNvSpPr txBox="1"/>
          <p:nvPr/>
        </p:nvSpPr>
        <p:spPr>
          <a:xfrm>
            <a:off x="7285445" y="4242631"/>
            <a:ext cx="360996" cy="300082"/>
          </a:xfrm>
          <a:prstGeom prst="rect">
            <a:avLst/>
          </a:prstGeom>
          <a:noFill/>
        </p:spPr>
        <p:txBody>
          <a:bodyPr wrap="none" rtlCol="0">
            <a:spAutoFit/>
          </a:bodyPr>
          <a:lstStyle/>
          <a:p>
            <a:r>
              <a:rPr lang="en-US" sz="1350"/>
              <a:t>20</a:t>
            </a:r>
          </a:p>
        </p:txBody>
      </p:sp>
      <p:cxnSp>
        <p:nvCxnSpPr>
          <p:cNvPr id="51" name="Straight Connector 50">
            <a:extLst>
              <a:ext uri="{FF2B5EF4-FFF2-40B4-BE49-F238E27FC236}">
                <a16:creationId xmlns:a16="http://schemas.microsoft.com/office/drawing/2014/main" id="{3C312E22-44DF-496D-B1FD-50D89F70B7B7}"/>
              </a:ext>
            </a:extLst>
          </p:cNvPr>
          <p:cNvCxnSpPr/>
          <p:nvPr/>
        </p:nvCxnSpPr>
        <p:spPr>
          <a:xfrm>
            <a:off x="7434658" y="4138282"/>
            <a:ext cx="0" cy="140534"/>
          </a:xfrm>
          <a:prstGeom prst="line">
            <a:avLst/>
          </a:prstGeom>
          <a:ln/>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6733C6C7-5DD0-4DA9-B923-DACD17EE32C7}"/>
              </a:ext>
            </a:extLst>
          </p:cNvPr>
          <p:cNvCxnSpPr>
            <a:cxnSpLocks/>
            <a:endCxn id="38" idx="7"/>
          </p:cNvCxnSpPr>
          <p:nvPr/>
        </p:nvCxnSpPr>
        <p:spPr>
          <a:xfrm flipV="1">
            <a:off x="6598314" y="3492734"/>
            <a:ext cx="5989" cy="716791"/>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88A8998-9E70-4199-BA7C-816802C4094A}"/>
              </a:ext>
            </a:extLst>
          </p:cNvPr>
          <p:cNvCxnSpPr>
            <a:cxnSpLocks/>
          </p:cNvCxnSpPr>
          <p:nvPr/>
        </p:nvCxnSpPr>
        <p:spPr>
          <a:xfrm flipV="1">
            <a:off x="6603515" y="4816437"/>
            <a:ext cx="0" cy="988619"/>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4C062567-AABD-48BC-B02C-7E44D8E09CC8}"/>
              </a:ext>
            </a:extLst>
          </p:cNvPr>
          <p:cNvCxnSpPr/>
          <p:nvPr/>
        </p:nvCxnSpPr>
        <p:spPr>
          <a:xfrm flipH="1">
            <a:off x="5812972" y="5631410"/>
            <a:ext cx="7853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id="{A0D25C40-AA8B-47AA-9C9D-A6F989780DD7}"/>
              </a:ext>
            </a:extLst>
          </p:cNvPr>
          <p:cNvSpPr txBox="1"/>
          <p:nvPr/>
        </p:nvSpPr>
        <p:spPr>
          <a:xfrm>
            <a:off x="5974921" y="5293703"/>
            <a:ext cx="335348" cy="300082"/>
          </a:xfrm>
          <a:prstGeom prst="rect">
            <a:avLst/>
          </a:prstGeom>
          <a:noFill/>
        </p:spPr>
        <p:txBody>
          <a:bodyPr wrap="none" rtlCol="0">
            <a:spAutoFit/>
          </a:bodyPr>
          <a:lstStyle/>
          <a:p>
            <a:r>
              <a:rPr lang="en-US" sz="1350" dirty="0">
                <a:solidFill>
                  <a:srgbClr val="C00000"/>
                </a:solidFill>
              </a:rPr>
              <a:t>P</a:t>
            </a:r>
            <a:r>
              <a:rPr lang="en-US" sz="1350" baseline="-25000" dirty="0">
                <a:solidFill>
                  <a:srgbClr val="C00000"/>
                </a:solidFill>
              </a:rPr>
              <a:t>u</a:t>
            </a:r>
            <a:endParaRPr lang="en-US" sz="1350" dirty="0">
              <a:solidFill>
                <a:srgbClr val="C00000"/>
              </a:solidFill>
            </a:endParaRPr>
          </a:p>
        </p:txBody>
      </p:sp>
      <p:cxnSp>
        <p:nvCxnSpPr>
          <p:cNvPr id="28" name="Straight Connector 27">
            <a:extLst>
              <a:ext uri="{FF2B5EF4-FFF2-40B4-BE49-F238E27FC236}">
                <a16:creationId xmlns:a16="http://schemas.microsoft.com/office/drawing/2014/main" id="{31B70A69-B444-7440-8C4D-AA48A51CD2FC}"/>
              </a:ext>
            </a:extLst>
          </p:cNvPr>
          <p:cNvCxnSpPr>
            <a:cxnSpLocks/>
          </p:cNvCxnSpPr>
          <p:nvPr/>
        </p:nvCxnSpPr>
        <p:spPr>
          <a:xfrm flipV="1">
            <a:off x="6527851" y="1457280"/>
            <a:ext cx="0" cy="988619"/>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C4D8C23D-A72D-DA65-8135-2A85D27F16CA}"/>
              </a:ext>
            </a:extLst>
          </p:cNvPr>
          <p:cNvCxnSpPr>
            <a:cxnSpLocks/>
          </p:cNvCxnSpPr>
          <p:nvPr/>
        </p:nvCxnSpPr>
        <p:spPr>
          <a:xfrm>
            <a:off x="6527758" y="1677426"/>
            <a:ext cx="11681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7E2F36C0-0406-6828-9E08-34AD132AF8AC}"/>
              </a:ext>
            </a:extLst>
          </p:cNvPr>
          <p:cNvSpPr txBox="1"/>
          <p:nvPr/>
        </p:nvSpPr>
        <p:spPr>
          <a:xfrm>
            <a:off x="7195753" y="1323322"/>
            <a:ext cx="331886" cy="300082"/>
          </a:xfrm>
          <a:prstGeom prst="rect">
            <a:avLst/>
          </a:prstGeom>
          <a:noFill/>
        </p:spPr>
        <p:txBody>
          <a:bodyPr wrap="none" rtlCol="0">
            <a:spAutoFit/>
          </a:bodyPr>
          <a:lstStyle/>
          <a:p>
            <a:r>
              <a:rPr lang="en-US" sz="1350" dirty="0">
                <a:solidFill>
                  <a:schemeClr val="accent3">
                    <a:lumMod val="50000"/>
                  </a:schemeClr>
                </a:solidFill>
              </a:rPr>
              <a:t>P</a:t>
            </a:r>
            <a:r>
              <a:rPr lang="en-US" sz="1350" baseline="-25000" dirty="0">
                <a:solidFill>
                  <a:schemeClr val="accent3">
                    <a:lumMod val="50000"/>
                  </a:schemeClr>
                </a:solidFill>
              </a:rPr>
              <a:t>o</a:t>
            </a:r>
            <a:endParaRPr lang="en-US" sz="1350" dirty="0">
              <a:solidFill>
                <a:schemeClr val="accent3">
                  <a:lumMod val="50000"/>
                </a:schemeClr>
              </a:solidFill>
            </a:endParaRPr>
          </a:p>
        </p:txBody>
      </p:sp>
      <p:cxnSp>
        <p:nvCxnSpPr>
          <p:cNvPr id="37" name="Straight Connector 36">
            <a:extLst>
              <a:ext uri="{FF2B5EF4-FFF2-40B4-BE49-F238E27FC236}">
                <a16:creationId xmlns:a16="http://schemas.microsoft.com/office/drawing/2014/main" id="{2A3AE16E-8B32-F0E5-5491-CE610A533056}"/>
              </a:ext>
            </a:extLst>
          </p:cNvPr>
          <p:cNvCxnSpPr/>
          <p:nvPr/>
        </p:nvCxnSpPr>
        <p:spPr>
          <a:xfrm>
            <a:off x="6611762" y="3897467"/>
            <a:ext cx="261537" cy="259864"/>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Straight Connector 38">
            <a:extLst>
              <a:ext uri="{FF2B5EF4-FFF2-40B4-BE49-F238E27FC236}">
                <a16:creationId xmlns:a16="http://schemas.microsoft.com/office/drawing/2014/main" id="{5BB27A9D-6611-FB84-4101-569E37F34E5E}"/>
              </a:ext>
            </a:extLst>
          </p:cNvPr>
          <p:cNvCxnSpPr>
            <a:cxnSpLocks/>
          </p:cNvCxnSpPr>
          <p:nvPr/>
        </p:nvCxnSpPr>
        <p:spPr>
          <a:xfrm>
            <a:off x="6650524" y="3743831"/>
            <a:ext cx="423671" cy="4135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4" name="Straight Connector 43">
            <a:extLst>
              <a:ext uri="{FF2B5EF4-FFF2-40B4-BE49-F238E27FC236}">
                <a16:creationId xmlns:a16="http://schemas.microsoft.com/office/drawing/2014/main" id="{92B54A3A-F404-A195-16BF-D15831A47874}"/>
              </a:ext>
            </a:extLst>
          </p:cNvPr>
          <p:cNvCxnSpPr>
            <a:cxnSpLocks/>
          </p:cNvCxnSpPr>
          <p:nvPr/>
        </p:nvCxnSpPr>
        <p:spPr>
          <a:xfrm>
            <a:off x="6665174" y="3565102"/>
            <a:ext cx="620272" cy="573179"/>
          </a:xfrm>
          <a:prstGeom prst="line">
            <a:avLst/>
          </a:prstGeom>
        </p:spPr>
        <p:style>
          <a:lnRef idx="3">
            <a:schemeClr val="accent3"/>
          </a:lnRef>
          <a:fillRef idx="0">
            <a:schemeClr val="accent3"/>
          </a:fillRef>
          <a:effectRef idx="2">
            <a:schemeClr val="accent3"/>
          </a:effectRef>
          <a:fontRef idx="minor">
            <a:schemeClr val="tx1"/>
          </a:fontRef>
        </p:style>
      </p:cxnSp>
      <p:cxnSp>
        <p:nvCxnSpPr>
          <p:cNvPr id="53" name="Straight Connector 52">
            <a:extLst>
              <a:ext uri="{FF2B5EF4-FFF2-40B4-BE49-F238E27FC236}">
                <a16:creationId xmlns:a16="http://schemas.microsoft.com/office/drawing/2014/main" id="{AEC2E791-4077-5135-B274-1190D83C29F5}"/>
              </a:ext>
            </a:extLst>
          </p:cNvPr>
          <p:cNvCxnSpPr>
            <a:cxnSpLocks/>
          </p:cNvCxnSpPr>
          <p:nvPr/>
        </p:nvCxnSpPr>
        <p:spPr>
          <a:xfrm>
            <a:off x="6672124" y="3391388"/>
            <a:ext cx="770336" cy="721920"/>
          </a:xfrm>
          <a:prstGeom prst="line">
            <a:avLst/>
          </a:prstGeom>
        </p:spPr>
        <p:style>
          <a:lnRef idx="3">
            <a:schemeClr val="accent3"/>
          </a:lnRef>
          <a:fillRef idx="0">
            <a:schemeClr val="accent3"/>
          </a:fillRef>
          <a:effectRef idx="2">
            <a:schemeClr val="accent3"/>
          </a:effectRef>
          <a:fontRef idx="minor">
            <a:schemeClr val="tx1"/>
          </a:fontRef>
        </p:style>
      </p:cxnSp>
      <p:cxnSp>
        <p:nvCxnSpPr>
          <p:cNvPr id="62" name="Straight Connector 61">
            <a:extLst>
              <a:ext uri="{FF2B5EF4-FFF2-40B4-BE49-F238E27FC236}">
                <a16:creationId xmlns:a16="http://schemas.microsoft.com/office/drawing/2014/main" id="{E50AD28B-5332-34B6-E9BE-7F39A56D37F2}"/>
              </a:ext>
            </a:extLst>
          </p:cNvPr>
          <p:cNvCxnSpPr>
            <a:cxnSpLocks/>
          </p:cNvCxnSpPr>
          <p:nvPr/>
        </p:nvCxnSpPr>
        <p:spPr>
          <a:xfrm>
            <a:off x="6731597" y="3253971"/>
            <a:ext cx="410418" cy="388257"/>
          </a:xfrm>
          <a:prstGeom prst="line">
            <a:avLst/>
          </a:prstGeom>
        </p:spPr>
        <p:style>
          <a:lnRef idx="3">
            <a:schemeClr val="accent3"/>
          </a:lnRef>
          <a:fillRef idx="0">
            <a:schemeClr val="accent3"/>
          </a:fillRef>
          <a:effectRef idx="2">
            <a:schemeClr val="accent3"/>
          </a:effectRef>
          <a:fontRef idx="minor">
            <a:schemeClr val="tx1"/>
          </a:fontRef>
        </p:style>
      </p:cxnSp>
      <p:cxnSp>
        <p:nvCxnSpPr>
          <p:cNvPr id="66" name="Straight Connector 65">
            <a:extLst>
              <a:ext uri="{FF2B5EF4-FFF2-40B4-BE49-F238E27FC236}">
                <a16:creationId xmlns:a16="http://schemas.microsoft.com/office/drawing/2014/main" id="{F8ADAC37-D632-5FBE-86AF-1A8074A39C91}"/>
              </a:ext>
            </a:extLst>
          </p:cNvPr>
          <p:cNvCxnSpPr>
            <a:cxnSpLocks/>
          </p:cNvCxnSpPr>
          <p:nvPr/>
        </p:nvCxnSpPr>
        <p:spPr>
          <a:xfrm>
            <a:off x="6803313" y="3108137"/>
            <a:ext cx="251308" cy="233103"/>
          </a:xfrm>
          <a:prstGeom prst="line">
            <a:avLst/>
          </a:prstGeom>
        </p:spPr>
        <p:style>
          <a:lnRef idx="3">
            <a:schemeClr val="accent3"/>
          </a:lnRef>
          <a:fillRef idx="0">
            <a:schemeClr val="accent3"/>
          </a:fillRef>
          <a:effectRef idx="2">
            <a:schemeClr val="accent3"/>
          </a:effectRef>
          <a:fontRef idx="minor">
            <a:schemeClr val="tx1"/>
          </a:fontRef>
        </p:style>
      </p:cxnSp>
      <p:cxnSp>
        <p:nvCxnSpPr>
          <p:cNvPr id="68" name="Straight Connector 67">
            <a:extLst>
              <a:ext uri="{FF2B5EF4-FFF2-40B4-BE49-F238E27FC236}">
                <a16:creationId xmlns:a16="http://schemas.microsoft.com/office/drawing/2014/main" id="{038A7FD2-9A1B-69BF-F67B-2424EC5DCA78}"/>
              </a:ext>
            </a:extLst>
          </p:cNvPr>
          <p:cNvCxnSpPr>
            <a:cxnSpLocks/>
          </p:cNvCxnSpPr>
          <p:nvPr/>
        </p:nvCxnSpPr>
        <p:spPr>
          <a:xfrm>
            <a:off x="6450727" y="4061191"/>
            <a:ext cx="125654" cy="85593"/>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70" name="Straight Connector 69">
            <a:extLst>
              <a:ext uri="{FF2B5EF4-FFF2-40B4-BE49-F238E27FC236}">
                <a16:creationId xmlns:a16="http://schemas.microsoft.com/office/drawing/2014/main" id="{AA223E35-6CC8-7FB4-815A-943A7EC13531}"/>
              </a:ext>
            </a:extLst>
          </p:cNvPr>
          <p:cNvCxnSpPr>
            <a:cxnSpLocks/>
          </p:cNvCxnSpPr>
          <p:nvPr/>
        </p:nvCxnSpPr>
        <p:spPr>
          <a:xfrm>
            <a:off x="6478783" y="4009706"/>
            <a:ext cx="125654" cy="85593"/>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71" name="Straight Connector 70">
            <a:extLst>
              <a:ext uri="{FF2B5EF4-FFF2-40B4-BE49-F238E27FC236}">
                <a16:creationId xmlns:a16="http://schemas.microsoft.com/office/drawing/2014/main" id="{7BE54A9E-45A2-CF75-2450-6E55C49640E1}"/>
              </a:ext>
            </a:extLst>
          </p:cNvPr>
          <p:cNvCxnSpPr>
            <a:cxnSpLocks/>
          </p:cNvCxnSpPr>
          <p:nvPr/>
        </p:nvCxnSpPr>
        <p:spPr>
          <a:xfrm>
            <a:off x="6421608" y="4110693"/>
            <a:ext cx="91946" cy="68157"/>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72" name="Straight Connector 71">
            <a:extLst>
              <a:ext uri="{FF2B5EF4-FFF2-40B4-BE49-F238E27FC236}">
                <a16:creationId xmlns:a16="http://schemas.microsoft.com/office/drawing/2014/main" id="{6F0145CD-C092-E407-FBD5-4AC27A1FFAC2}"/>
              </a:ext>
            </a:extLst>
          </p:cNvPr>
          <p:cNvCxnSpPr>
            <a:cxnSpLocks/>
          </p:cNvCxnSpPr>
          <p:nvPr/>
        </p:nvCxnSpPr>
        <p:spPr>
          <a:xfrm>
            <a:off x="6525824" y="3914797"/>
            <a:ext cx="65946" cy="39933"/>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
        <p:nvSpPr>
          <p:cNvPr id="2" name="TextBox 1">
            <a:extLst>
              <a:ext uri="{FF2B5EF4-FFF2-40B4-BE49-F238E27FC236}">
                <a16:creationId xmlns:a16="http://schemas.microsoft.com/office/drawing/2014/main" id="{A14CAB12-B139-BF3B-E766-F81DF347F827}"/>
              </a:ext>
            </a:extLst>
          </p:cNvPr>
          <p:cNvSpPr txBox="1"/>
          <p:nvPr/>
        </p:nvSpPr>
        <p:spPr>
          <a:xfrm>
            <a:off x="6486786" y="4251429"/>
            <a:ext cx="314028" cy="300082"/>
          </a:xfrm>
          <a:prstGeom prst="rect">
            <a:avLst/>
          </a:prstGeom>
          <a:noFill/>
        </p:spPr>
        <p:txBody>
          <a:bodyPr wrap="square" rtlCol="0">
            <a:spAutoFit/>
          </a:bodyPr>
          <a:lstStyle/>
          <a:p>
            <a:r>
              <a:rPr lang="en-US" sz="1350"/>
              <a:t>5</a:t>
            </a:r>
          </a:p>
        </p:txBody>
      </p:sp>
      <p:sp>
        <p:nvSpPr>
          <p:cNvPr id="3" name="TextBox 2">
            <a:extLst>
              <a:ext uri="{FF2B5EF4-FFF2-40B4-BE49-F238E27FC236}">
                <a16:creationId xmlns:a16="http://schemas.microsoft.com/office/drawing/2014/main" id="{8357EE6B-0F3A-75F7-5C23-F92495FFEE1B}"/>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
        <p:nvSpPr>
          <p:cNvPr id="15" name="Slide Number Placeholder 14">
            <a:extLst>
              <a:ext uri="{FF2B5EF4-FFF2-40B4-BE49-F238E27FC236}">
                <a16:creationId xmlns:a16="http://schemas.microsoft.com/office/drawing/2014/main" id="{94476764-7CB6-5471-A486-F2B4B38DD9E4}"/>
              </a:ext>
            </a:extLst>
          </p:cNvPr>
          <p:cNvSpPr>
            <a:spLocks noGrp="1"/>
          </p:cNvSpPr>
          <p:nvPr>
            <p:ph type="sldNum" sz="quarter" idx="12"/>
          </p:nvPr>
        </p:nvSpPr>
        <p:spPr/>
        <p:txBody>
          <a:bodyPr/>
          <a:lstStyle/>
          <a:p>
            <a:fld id="{FCFAA3B7-4689-AA47-B87F-0C0066A450D7}" type="slidenum">
              <a:rPr lang="en-US" smtClean="0"/>
              <a:t>30</a:t>
            </a:fld>
            <a:endParaRPr lang="en-US"/>
          </a:p>
        </p:txBody>
      </p:sp>
    </p:spTree>
    <p:extLst>
      <p:ext uri="{BB962C8B-B14F-4D97-AF65-F5344CB8AC3E}">
        <p14:creationId xmlns:p14="http://schemas.microsoft.com/office/powerpoint/2010/main" val="251998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5" grpId="0"/>
      <p:bldP spid="36" grpId="0"/>
      <p:bldP spid="38" grpId="0" animBg="1"/>
      <p:bldP spid="41" grpId="0"/>
      <p:bldP spid="47" grpId="0"/>
      <p:bldP spid="48" grpId="0"/>
      <p:bldP spid="50" grpId="0"/>
      <p:bldP spid="64" grpId="0"/>
      <p:bldP spid="31"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0098D3-3378-9897-B7DC-8761E5587F50}"/>
              </a:ext>
            </a:extLst>
          </p:cNvPr>
          <p:cNvSpPr>
            <a:spLocks noGrp="1"/>
          </p:cNvSpPr>
          <p:nvPr>
            <p:ph type="title"/>
          </p:nvPr>
        </p:nvSpPr>
        <p:spPr>
          <a:xfrm>
            <a:off x="672779" y="427093"/>
            <a:ext cx="7886700" cy="994172"/>
          </a:xfrm>
        </p:spPr>
        <p:txBody>
          <a:bodyPr>
            <a:normAutofit/>
          </a:bodyPr>
          <a:lstStyle/>
          <a:p>
            <a:r>
              <a:rPr lang="en-US"/>
              <a:t>Results and Conclusions</a:t>
            </a:r>
          </a:p>
        </p:txBody>
      </p:sp>
      <p:pic>
        <p:nvPicPr>
          <p:cNvPr id="5" name="Picture 4">
            <a:extLst>
              <a:ext uri="{FF2B5EF4-FFF2-40B4-BE49-F238E27FC236}">
                <a16:creationId xmlns:a16="http://schemas.microsoft.com/office/drawing/2014/main" id="{334FE0DC-5962-00D2-9687-C48B4974C5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0070" y="1795447"/>
            <a:ext cx="5093847" cy="3058026"/>
          </a:xfrm>
          <a:prstGeom prst="rect">
            <a:avLst/>
          </a:prstGeom>
        </p:spPr>
      </p:pic>
      <p:graphicFrame>
        <p:nvGraphicFramePr>
          <p:cNvPr id="2" name="Table 6">
            <a:extLst>
              <a:ext uri="{FF2B5EF4-FFF2-40B4-BE49-F238E27FC236}">
                <a16:creationId xmlns:a16="http://schemas.microsoft.com/office/drawing/2014/main" id="{4BBD6195-FE2A-4F7D-267A-DF972792A222}"/>
              </a:ext>
            </a:extLst>
          </p:cNvPr>
          <p:cNvGraphicFramePr>
            <a:graphicFrameLocks noGrp="1"/>
          </p:cNvGraphicFramePr>
          <p:nvPr>
            <p:extLst>
              <p:ext uri="{D42A27DB-BD31-4B8C-83A1-F6EECF244321}">
                <p14:modId xmlns:p14="http://schemas.microsoft.com/office/powerpoint/2010/main" val="3129409806"/>
              </p:ext>
            </p:extLst>
          </p:nvPr>
        </p:nvGraphicFramePr>
        <p:xfrm>
          <a:off x="5383917" y="1893779"/>
          <a:ext cx="3470013" cy="2118360"/>
        </p:xfrm>
        <a:graphic>
          <a:graphicData uri="http://schemas.openxmlformats.org/drawingml/2006/table">
            <a:tbl>
              <a:tblPr firstRow="1" bandRow="1">
                <a:tableStyleId>{5C22544A-7EE6-4342-B048-85BDC9FD1C3A}</a:tableStyleId>
              </a:tblPr>
              <a:tblGrid>
                <a:gridCol w="1628645">
                  <a:extLst>
                    <a:ext uri="{9D8B030D-6E8A-4147-A177-3AD203B41FA5}">
                      <a16:colId xmlns:a16="http://schemas.microsoft.com/office/drawing/2014/main" val="987216935"/>
                    </a:ext>
                  </a:extLst>
                </a:gridCol>
                <a:gridCol w="920684">
                  <a:extLst>
                    <a:ext uri="{9D8B030D-6E8A-4147-A177-3AD203B41FA5}">
                      <a16:colId xmlns:a16="http://schemas.microsoft.com/office/drawing/2014/main" val="1220662357"/>
                    </a:ext>
                  </a:extLst>
                </a:gridCol>
                <a:gridCol w="920684">
                  <a:extLst>
                    <a:ext uri="{9D8B030D-6E8A-4147-A177-3AD203B41FA5}">
                      <a16:colId xmlns:a16="http://schemas.microsoft.com/office/drawing/2014/main" val="967057568"/>
                    </a:ext>
                  </a:extLst>
                </a:gridCol>
              </a:tblGrid>
              <a:tr h="274320">
                <a:tc>
                  <a:txBody>
                    <a:bodyPr/>
                    <a:lstStyle/>
                    <a:p>
                      <a:r>
                        <a:rPr lang="en-US" sz="1400"/>
                        <a:t>Intervention</a:t>
                      </a:r>
                    </a:p>
                  </a:txBody>
                  <a:tcPr marL="68580" marR="68580" marT="34290" marB="34290"/>
                </a:tc>
                <a:tc>
                  <a:txBody>
                    <a:bodyPr/>
                    <a:lstStyle/>
                    <a:p>
                      <a:pPr algn="ctr"/>
                      <a:r>
                        <a:rPr lang="en-US" sz="1400" dirty="0">
                          <a:solidFill>
                            <a:schemeClr val="tx1"/>
                          </a:solidFill>
                        </a:rPr>
                        <a:t>P</a:t>
                      </a:r>
                      <a:r>
                        <a:rPr lang="en-US" sz="1400" baseline="-25000" dirty="0">
                          <a:solidFill>
                            <a:schemeClr val="tx1"/>
                          </a:solidFill>
                        </a:rPr>
                        <a:t>u</a:t>
                      </a:r>
                      <a:endParaRPr lang="en-US" sz="1400" dirty="0">
                        <a:solidFill>
                          <a:schemeClr val="tx1"/>
                        </a:solidFill>
                      </a:endParaRPr>
                    </a:p>
                  </a:txBody>
                  <a:tcPr marL="68580" marR="68580" marT="34290" marB="34290">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P</a:t>
                      </a:r>
                      <a:r>
                        <a:rPr lang="en-US" sz="1400" baseline="-25000" dirty="0">
                          <a:solidFill>
                            <a:schemeClr val="tx1"/>
                          </a:solidFill>
                        </a:rPr>
                        <a:t>o</a:t>
                      </a:r>
                      <a:endParaRPr lang="en-US" sz="1400" dirty="0">
                        <a:solidFill>
                          <a:schemeClr val="tx1"/>
                        </a:solidFill>
                      </a:endParaRPr>
                    </a:p>
                  </a:txBody>
                  <a:tcPr marL="68580" marR="68580" marT="34290" marB="34290">
                    <a:solidFill>
                      <a:schemeClr val="accent3">
                        <a:lumMod val="40000"/>
                        <a:lumOff val="60000"/>
                      </a:schemeClr>
                    </a:solidFill>
                  </a:tcPr>
                </a:tc>
                <a:extLst>
                  <a:ext uri="{0D108BD9-81ED-4DB2-BD59-A6C34878D82A}">
                    <a16:rowId xmlns:a16="http://schemas.microsoft.com/office/drawing/2014/main" val="1423704248"/>
                  </a:ext>
                </a:extLst>
              </a:tr>
              <a:tr h="274320">
                <a:tc>
                  <a:txBody>
                    <a:bodyPr/>
                    <a:lstStyle/>
                    <a:p>
                      <a:r>
                        <a:rPr lang="en-US" sz="1400"/>
                        <a:t>Armor Channel</a:t>
                      </a:r>
                    </a:p>
                  </a:txBody>
                  <a:tcPr marL="68580" marR="68580" marT="34290" marB="34290"/>
                </a:tc>
                <a:tc>
                  <a:txBody>
                    <a:bodyPr/>
                    <a:lstStyle/>
                    <a:p>
                      <a:pPr algn="ctr"/>
                      <a:r>
                        <a:rPr lang="en-US" sz="1400"/>
                        <a:t>0%</a:t>
                      </a:r>
                    </a:p>
                  </a:txBody>
                  <a:tcPr marL="68580" marR="68580" marT="34290" marB="34290">
                    <a:solidFill>
                      <a:schemeClr val="accent2">
                        <a:lumMod val="40000"/>
                        <a:lumOff val="60000"/>
                      </a:schemeClr>
                    </a:solidFill>
                  </a:tcPr>
                </a:tc>
                <a:tc>
                  <a:txBody>
                    <a:bodyPr/>
                    <a:lstStyle/>
                    <a:p>
                      <a:pPr algn="ctr"/>
                      <a:r>
                        <a:rPr lang="en-US" sz="1400" dirty="0"/>
                        <a:t>100%</a:t>
                      </a:r>
                    </a:p>
                  </a:txBody>
                  <a:tcPr marL="68580" marR="68580" marT="34290" marB="34290">
                    <a:solidFill>
                      <a:schemeClr val="accent3">
                        <a:lumMod val="40000"/>
                        <a:lumOff val="60000"/>
                      </a:schemeClr>
                    </a:solidFill>
                  </a:tcPr>
                </a:tc>
                <a:extLst>
                  <a:ext uri="{0D108BD9-81ED-4DB2-BD59-A6C34878D82A}">
                    <a16:rowId xmlns:a16="http://schemas.microsoft.com/office/drawing/2014/main" val="4004005623"/>
                  </a:ext>
                </a:extLst>
              </a:tr>
              <a:tr h="274320">
                <a:tc>
                  <a:txBody>
                    <a:bodyPr/>
                    <a:lstStyle/>
                    <a:p>
                      <a:r>
                        <a:rPr lang="en-US" sz="1400"/>
                        <a:t>Pave Critical Roads</a:t>
                      </a:r>
                    </a:p>
                  </a:txBody>
                  <a:tcPr marL="68580" marR="68580" marT="34290" marB="34290"/>
                </a:tc>
                <a:tc>
                  <a:txBody>
                    <a:bodyPr/>
                    <a:lstStyle/>
                    <a:p>
                      <a:pPr algn="ctr"/>
                      <a:r>
                        <a:rPr lang="en-US" sz="1400" dirty="0"/>
                        <a:t>82%</a:t>
                      </a:r>
                    </a:p>
                  </a:txBody>
                  <a:tcPr marL="68580" marR="68580" marT="34290" marB="34290">
                    <a:solidFill>
                      <a:schemeClr val="accent2">
                        <a:lumMod val="40000"/>
                        <a:lumOff val="60000"/>
                      </a:schemeClr>
                    </a:solidFill>
                  </a:tcPr>
                </a:tc>
                <a:tc>
                  <a:txBody>
                    <a:bodyPr/>
                    <a:lstStyle/>
                    <a:p>
                      <a:pPr algn="ctr"/>
                      <a:r>
                        <a:rPr lang="en-US" sz="1400" dirty="0"/>
                        <a:t>18%</a:t>
                      </a:r>
                    </a:p>
                  </a:txBody>
                  <a:tcPr marL="68580" marR="68580" marT="34290" marB="34290">
                    <a:solidFill>
                      <a:schemeClr val="accent3">
                        <a:lumMod val="40000"/>
                        <a:lumOff val="60000"/>
                      </a:schemeClr>
                    </a:solidFill>
                  </a:tcPr>
                </a:tc>
                <a:extLst>
                  <a:ext uri="{0D108BD9-81ED-4DB2-BD59-A6C34878D82A}">
                    <a16:rowId xmlns:a16="http://schemas.microsoft.com/office/drawing/2014/main" val="1994235791"/>
                  </a:ext>
                </a:extLst>
              </a:tr>
              <a:tr h="274320">
                <a:tc>
                  <a:txBody>
                    <a:bodyPr/>
                    <a:lstStyle/>
                    <a:p>
                      <a:r>
                        <a:rPr lang="en-US" sz="1400"/>
                        <a:t>Hillslope Revegetation</a:t>
                      </a:r>
                    </a:p>
                  </a:txBody>
                  <a:tcPr marL="68580" marR="68580" marT="34290" marB="34290"/>
                </a:tc>
                <a:tc>
                  <a:txBody>
                    <a:bodyPr/>
                    <a:lstStyle/>
                    <a:p>
                      <a:pPr algn="ctr"/>
                      <a:r>
                        <a:rPr lang="en-US" sz="1400" dirty="0"/>
                        <a:t>58%</a:t>
                      </a:r>
                    </a:p>
                  </a:txBody>
                  <a:tcPr marL="68580" marR="68580" marT="34290" marB="34290">
                    <a:solidFill>
                      <a:schemeClr val="accent2">
                        <a:lumMod val="40000"/>
                        <a:lumOff val="60000"/>
                      </a:schemeClr>
                    </a:solidFill>
                  </a:tcPr>
                </a:tc>
                <a:tc>
                  <a:txBody>
                    <a:bodyPr/>
                    <a:lstStyle/>
                    <a:p>
                      <a:pPr algn="ctr"/>
                      <a:r>
                        <a:rPr lang="en-US" sz="1400" dirty="0"/>
                        <a:t>42%</a:t>
                      </a:r>
                    </a:p>
                  </a:txBody>
                  <a:tcPr marL="68580" marR="68580" marT="34290" marB="34290">
                    <a:solidFill>
                      <a:schemeClr val="accent3">
                        <a:lumMod val="40000"/>
                        <a:lumOff val="60000"/>
                      </a:schemeClr>
                    </a:solidFill>
                  </a:tcPr>
                </a:tc>
                <a:extLst>
                  <a:ext uri="{0D108BD9-81ED-4DB2-BD59-A6C34878D82A}">
                    <a16:rowId xmlns:a16="http://schemas.microsoft.com/office/drawing/2014/main" val="1969960259"/>
                  </a:ext>
                </a:extLst>
              </a:tr>
              <a:tr h="274320">
                <a:tc>
                  <a:txBody>
                    <a:bodyPr/>
                    <a:lstStyle/>
                    <a:p>
                      <a:r>
                        <a:rPr lang="en-US" sz="1400"/>
                        <a:t>Local-Low Cost Disposal</a:t>
                      </a:r>
                    </a:p>
                  </a:txBody>
                  <a:tcPr marL="68580" marR="68580" marT="34290" marB="34290"/>
                </a:tc>
                <a:tc>
                  <a:txBody>
                    <a:bodyPr/>
                    <a:lstStyle/>
                    <a:p>
                      <a:pPr algn="ctr"/>
                      <a:r>
                        <a:rPr lang="en-US" sz="1400" dirty="0"/>
                        <a:t>6%</a:t>
                      </a:r>
                    </a:p>
                  </a:txBody>
                  <a:tcPr marL="68580" marR="68580" marT="34290" marB="34290">
                    <a:solidFill>
                      <a:schemeClr val="accent2">
                        <a:lumMod val="40000"/>
                        <a:lumOff val="60000"/>
                      </a:schemeClr>
                    </a:solidFill>
                  </a:tcPr>
                </a:tc>
                <a:tc>
                  <a:txBody>
                    <a:bodyPr/>
                    <a:lstStyle/>
                    <a:p>
                      <a:pPr algn="ctr"/>
                      <a:r>
                        <a:rPr lang="en-US" sz="1400" dirty="0"/>
                        <a:t>94%</a:t>
                      </a:r>
                    </a:p>
                  </a:txBody>
                  <a:tcPr marL="68580" marR="68580" marT="34290" marB="34290">
                    <a:solidFill>
                      <a:schemeClr val="accent3">
                        <a:lumMod val="40000"/>
                        <a:lumOff val="60000"/>
                      </a:schemeClr>
                    </a:solidFill>
                  </a:tcPr>
                </a:tc>
                <a:extLst>
                  <a:ext uri="{0D108BD9-81ED-4DB2-BD59-A6C34878D82A}">
                    <a16:rowId xmlns:a16="http://schemas.microsoft.com/office/drawing/2014/main" val="1169271817"/>
                  </a:ext>
                </a:extLst>
              </a:tr>
              <a:tr h="274320">
                <a:tc>
                  <a:txBody>
                    <a:bodyPr/>
                    <a:lstStyle/>
                    <a:p>
                      <a:r>
                        <a:rPr lang="en-US" sz="1400"/>
                        <a:t>All Interventions</a:t>
                      </a:r>
                    </a:p>
                  </a:txBody>
                  <a:tcPr marL="68580" marR="68580" marT="34290" marB="34290"/>
                </a:tc>
                <a:tc>
                  <a:txBody>
                    <a:bodyPr/>
                    <a:lstStyle/>
                    <a:p>
                      <a:pPr algn="ctr"/>
                      <a:r>
                        <a:rPr lang="en-US" sz="1400" dirty="0"/>
                        <a:t>41%</a:t>
                      </a:r>
                    </a:p>
                  </a:txBody>
                  <a:tcPr marL="68580" marR="68580" marT="34290" marB="34290">
                    <a:solidFill>
                      <a:schemeClr val="accent2">
                        <a:lumMod val="40000"/>
                        <a:lumOff val="60000"/>
                      </a:schemeClr>
                    </a:solidFill>
                  </a:tcPr>
                </a:tc>
                <a:tc>
                  <a:txBody>
                    <a:bodyPr/>
                    <a:lstStyle/>
                    <a:p>
                      <a:pPr algn="ctr"/>
                      <a:r>
                        <a:rPr lang="en-US" sz="1400" dirty="0"/>
                        <a:t>59%</a:t>
                      </a:r>
                    </a:p>
                  </a:txBody>
                  <a:tcPr marL="68580" marR="68580" marT="34290" marB="34290">
                    <a:solidFill>
                      <a:schemeClr val="accent3">
                        <a:lumMod val="40000"/>
                        <a:lumOff val="60000"/>
                      </a:schemeClr>
                    </a:solidFill>
                  </a:tcPr>
                </a:tc>
                <a:extLst>
                  <a:ext uri="{0D108BD9-81ED-4DB2-BD59-A6C34878D82A}">
                    <a16:rowId xmlns:a16="http://schemas.microsoft.com/office/drawing/2014/main" val="2744350892"/>
                  </a:ext>
                </a:extLst>
              </a:tr>
            </a:tbl>
          </a:graphicData>
        </a:graphic>
      </p:graphicFrame>
      <p:sp>
        <p:nvSpPr>
          <p:cNvPr id="3" name="TextBox 2">
            <a:extLst>
              <a:ext uri="{FF2B5EF4-FFF2-40B4-BE49-F238E27FC236}">
                <a16:creationId xmlns:a16="http://schemas.microsoft.com/office/drawing/2014/main" id="{38BA7F09-CB56-9B9B-04B1-8FD21200A75C}"/>
              </a:ext>
            </a:extLst>
          </p:cNvPr>
          <p:cNvSpPr txBox="1"/>
          <p:nvPr/>
        </p:nvSpPr>
        <p:spPr>
          <a:xfrm>
            <a:off x="5660454" y="1378451"/>
            <a:ext cx="3017520" cy="507831"/>
          </a:xfrm>
          <a:prstGeom prst="rect">
            <a:avLst/>
          </a:prstGeom>
          <a:noFill/>
        </p:spPr>
        <p:txBody>
          <a:bodyPr wrap="square" rtlCol="0">
            <a:spAutoFit/>
          </a:bodyPr>
          <a:lstStyle/>
          <a:p>
            <a:pPr algn="ctr"/>
            <a:r>
              <a:rPr lang="en-US" sz="1350" dirty="0"/>
              <a:t>Probability of Under/Overperformance for Each Intervention</a:t>
            </a:r>
          </a:p>
        </p:txBody>
      </p:sp>
      <p:sp>
        <p:nvSpPr>
          <p:cNvPr id="7" name="TextBox 6">
            <a:extLst>
              <a:ext uri="{FF2B5EF4-FFF2-40B4-BE49-F238E27FC236}">
                <a16:creationId xmlns:a16="http://schemas.microsoft.com/office/drawing/2014/main" id="{48AF6FF4-9666-0D96-5AA7-93EAE497387E}"/>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
        <p:nvSpPr>
          <p:cNvPr id="8" name="TextBox 7">
            <a:extLst>
              <a:ext uri="{FF2B5EF4-FFF2-40B4-BE49-F238E27FC236}">
                <a16:creationId xmlns:a16="http://schemas.microsoft.com/office/drawing/2014/main" id="{A749F3B3-E689-5B06-F741-E1BB515AF94E}"/>
              </a:ext>
            </a:extLst>
          </p:cNvPr>
          <p:cNvSpPr txBox="1"/>
          <p:nvPr/>
        </p:nvSpPr>
        <p:spPr>
          <a:xfrm>
            <a:off x="4830844" y="4027133"/>
            <a:ext cx="4123667" cy="1754326"/>
          </a:xfrm>
          <a:prstGeom prst="rect">
            <a:avLst/>
          </a:prstGeom>
          <a:noFill/>
        </p:spPr>
        <p:txBody>
          <a:bodyPr wrap="square" rtlCol="0">
            <a:spAutoFit/>
          </a:bodyPr>
          <a:lstStyle/>
          <a:p>
            <a:pPr marL="214313" indent="-214313">
              <a:buFont typeface="Arial" panose="020B0604020202020204" pitchFamily="34" charset="0"/>
              <a:buChar char="•"/>
            </a:pPr>
            <a:r>
              <a:rPr lang="en-US" sz="1350"/>
              <a:t>Sediment management upstream yields significant savings downstream, which repay for themselves</a:t>
            </a:r>
          </a:p>
          <a:p>
            <a:pPr marL="214313" indent="-214313">
              <a:buFont typeface="Arial" panose="020B0604020202020204" pitchFamily="34" charset="0"/>
              <a:buChar char="•"/>
            </a:pPr>
            <a:r>
              <a:rPr lang="en-US" sz="1350"/>
              <a:t>The financial model is a tool to facilitate cross-border collaboration</a:t>
            </a:r>
          </a:p>
          <a:p>
            <a:pPr marL="214313" indent="-214313">
              <a:buFont typeface="Arial" panose="020B0604020202020204" pitchFamily="34" charset="0"/>
              <a:buChar char="•"/>
            </a:pPr>
            <a:r>
              <a:rPr lang="en-US" sz="1350"/>
              <a:t>Model did not include potentially significant environmental co-benefits</a:t>
            </a:r>
          </a:p>
          <a:p>
            <a:pPr marL="557213" lvl="1" indent="-214313">
              <a:buFont typeface="Arial" panose="020B0604020202020204" pitchFamily="34" charset="0"/>
              <a:buChar char="•"/>
            </a:pPr>
            <a:r>
              <a:rPr lang="en-US" sz="1350"/>
              <a:t>Improved wetland health, reduced plastics loading, enhanced tourism revenue</a:t>
            </a:r>
          </a:p>
        </p:txBody>
      </p:sp>
      <p:sp>
        <p:nvSpPr>
          <p:cNvPr id="6" name="Slide Number Placeholder 5">
            <a:extLst>
              <a:ext uri="{FF2B5EF4-FFF2-40B4-BE49-F238E27FC236}">
                <a16:creationId xmlns:a16="http://schemas.microsoft.com/office/drawing/2014/main" id="{6BC83AAF-6B86-C377-21BD-9C176FF60255}"/>
              </a:ext>
            </a:extLst>
          </p:cNvPr>
          <p:cNvSpPr>
            <a:spLocks noGrp="1"/>
          </p:cNvSpPr>
          <p:nvPr>
            <p:ph type="sldNum" sz="quarter" idx="12"/>
          </p:nvPr>
        </p:nvSpPr>
        <p:spPr/>
        <p:txBody>
          <a:bodyPr/>
          <a:lstStyle/>
          <a:p>
            <a:fld id="{FCFAA3B7-4689-AA47-B87F-0C0066A450D7}" type="slidenum">
              <a:rPr lang="en-US" smtClean="0"/>
              <a:t>31</a:t>
            </a:fld>
            <a:endParaRPr lang="en-US"/>
          </a:p>
        </p:txBody>
      </p:sp>
    </p:spTree>
    <p:extLst>
      <p:ext uri="{BB962C8B-B14F-4D97-AF65-F5344CB8AC3E}">
        <p14:creationId xmlns:p14="http://schemas.microsoft.com/office/powerpoint/2010/main" val="821403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0098D3-3378-9897-B7DC-8761E5587F50}"/>
              </a:ext>
            </a:extLst>
          </p:cNvPr>
          <p:cNvSpPr>
            <a:spLocks noGrp="1"/>
          </p:cNvSpPr>
          <p:nvPr>
            <p:ph type="title"/>
          </p:nvPr>
        </p:nvSpPr>
        <p:spPr>
          <a:xfrm>
            <a:off x="672779" y="427093"/>
            <a:ext cx="7886700" cy="994172"/>
          </a:xfrm>
        </p:spPr>
        <p:txBody>
          <a:bodyPr>
            <a:normAutofit/>
          </a:bodyPr>
          <a:lstStyle/>
          <a:p>
            <a:r>
              <a:rPr lang="en-US" dirty="0"/>
              <a:t>Results and Conclusions</a:t>
            </a:r>
          </a:p>
        </p:txBody>
      </p:sp>
      <p:sp>
        <p:nvSpPr>
          <p:cNvPr id="7" name="TextBox 6">
            <a:extLst>
              <a:ext uri="{FF2B5EF4-FFF2-40B4-BE49-F238E27FC236}">
                <a16:creationId xmlns:a16="http://schemas.microsoft.com/office/drawing/2014/main" id="{48AF6FF4-9666-0D96-5AA7-93EAE497387E}"/>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
        <p:nvSpPr>
          <p:cNvPr id="6" name="Slide Number Placeholder 5">
            <a:extLst>
              <a:ext uri="{FF2B5EF4-FFF2-40B4-BE49-F238E27FC236}">
                <a16:creationId xmlns:a16="http://schemas.microsoft.com/office/drawing/2014/main" id="{6BC83AAF-6B86-C377-21BD-9C176FF60255}"/>
              </a:ext>
            </a:extLst>
          </p:cNvPr>
          <p:cNvSpPr>
            <a:spLocks noGrp="1"/>
          </p:cNvSpPr>
          <p:nvPr>
            <p:ph type="sldNum" sz="quarter" idx="12"/>
          </p:nvPr>
        </p:nvSpPr>
        <p:spPr/>
        <p:txBody>
          <a:bodyPr/>
          <a:lstStyle/>
          <a:p>
            <a:fld id="{FCFAA3B7-4689-AA47-B87F-0C0066A450D7}" type="slidenum">
              <a:rPr lang="en-US" smtClean="0"/>
              <a:t>32</a:t>
            </a:fld>
            <a:endParaRPr lang="en-US"/>
          </a:p>
        </p:txBody>
      </p:sp>
      <p:pic>
        <p:nvPicPr>
          <p:cNvPr id="10" name="Picture 9" descr="A qr code on a white background&#10;&#10;Description automatically generated">
            <a:extLst>
              <a:ext uri="{FF2B5EF4-FFF2-40B4-BE49-F238E27FC236}">
                <a16:creationId xmlns:a16="http://schemas.microsoft.com/office/drawing/2014/main" id="{21813C3E-9E7B-866E-6748-2FBC02264E4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7535"/>
          <a:stretch/>
        </p:blipFill>
        <p:spPr>
          <a:xfrm>
            <a:off x="5465652" y="2802152"/>
            <a:ext cx="2599397" cy="2811232"/>
          </a:xfrm>
          <a:prstGeom prst="rect">
            <a:avLst/>
          </a:prstGeom>
        </p:spPr>
      </p:pic>
      <p:pic>
        <p:nvPicPr>
          <p:cNvPr id="12" name="Picture 11">
            <a:extLst>
              <a:ext uri="{FF2B5EF4-FFF2-40B4-BE49-F238E27FC236}">
                <a16:creationId xmlns:a16="http://schemas.microsoft.com/office/drawing/2014/main" id="{23D7E970-D387-3040-A5E2-EE4C89F127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9485" y="1727053"/>
            <a:ext cx="4211733" cy="1231769"/>
          </a:xfrm>
          <a:prstGeom prst="rect">
            <a:avLst/>
          </a:prstGeom>
        </p:spPr>
      </p:pic>
      <p:pic>
        <p:nvPicPr>
          <p:cNvPr id="9" name="Picture 8" descr="A qr code on a white background&#10;&#10;Description automatically generated">
            <a:extLst>
              <a:ext uri="{FF2B5EF4-FFF2-40B4-BE49-F238E27FC236}">
                <a16:creationId xmlns:a16="http://schemas.microsoft.com/office/drawing/2014/main" id="{465B8585-32DC-C575-2B3D-8750E6C392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527" y="2802152"/>
            <a:ext cx="2811232" cy="2811232"/>
          </a:xfrm>
          <a:prstGeom prst="rect">
            <a:avLst/>
          </a:prstGeom>
        </p:spPr>
      </p:pic>
      <p:sp>
        <p:nvSpPr>
          <p:cNvPr id="11" name="Title 1">
            <a:extLst>
              <a:ext uri="{FF2B5EF4-FFF2-40B4-BE49-F238E27FC236}">
                <a16:creationId xmlns:a16="http://schemas.microsoft.com/office/drawing/2014/main" id="{5D66A18C-6225-CEAE-8432-C9C44D740DF7}"/>
              </a:ext>
            </a:extLst>
          </p:cNvPr>
          <p:cNvSpPr txBox="1">
            <a:spLocks/>
          </p:cNvSpPr>
          <p:nvPr/>
        </p:nvSpPr>
        <p:spPr>
          <a:xfrm>
            <a:off x="505199" y="5366533"/>
            <a:ext cx="3359888" cy="84676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350D68"/>
                </a:solidFill>
                <a:latin typeface="+mj-lt"/>
                <a:ea typeface="+mj-ea"/>
                <a:cs typeface="+mj-cs"/>
              </a:defRPr>
            </a:lvl1pPr>
          </a:lstStyle>
          <a:p>
            <a:r>
              <a:rPr lang="en-US" sz="1800" dirty="0"/>
              <a:t>Patagonia Funded Docuseries on the “Border Impact Bond”</a:t>
            </a:r>
          </a:p>
        </p:txBody>
      </p:sp>
      <p:pic>
        <p:nvPicPr>
          <p:cNvPr id="14" name="Picture 13">
            <a:extLst>
              <a:ext uri="{FF2B5EF4-FFF2-40B4-BE49-F238E27FC236}">
                <a16:creationId xmlns:a16="http://schemas.microsoft.com/office/drawing/2014/main" id="{03C199D7-1E2F-214A-B886-017D3D6514D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553" y="1993206"/>
            <a:ext cx="4211733" cy="699462"/>
          </a:xfrm>
          <a:prstGeom prst="rect">
            <a:avLst/>
          </a:prstGeom>
        </p:spPr>
      </p:pic>
    </p:spTree>
    <p:extLst>
      <p:ext uri="{BB962C8B-B14F-4D97-AF65-F5344CB8AC3E}">
        <p14:creationId xmlns:p14="http://schemas.microsoft.com/office/powerpoint/2010/main" val="2148870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B5F3-AF16-4D29-BF69-D42AED0C9C8C}"/>
              </a:ext>
            </a:extLst>
          </p:cNvPr>
          <p:cNvSpPr>
            <a:spLocks noGrp="1"/>
          </p:cNvSpPr>
          <p:nvPr>
            <p:ph type="title"/>
          </p:nvPr>
        </p:nvSpPr>
        <p:spPr/>
        <p:txBody>
          <a:bodyPr/>
          <a:lstStyle/>
          <a:p>
            <a:r>
              <a:rPr lang="en-US" dirty="0"/>
              <a:t>Future Applications</a:t>
            </a:r>
          </a:p>
        </p:txBody>
      </p:sp>
      <p:sp>
        <p:nvSpPr>
          <p:cNvPr id="3" name="Content Placeholder 2">
            <a:extLst>
              <a:ext uri="{FF2B5EF4-FFF2-40B4-BE49-F238E27FC236}">
                <a16:creationId xmlns:a16="http://schemas.microsoft.com/office/drawing/2014/main" id="{FE10476F-838F-58FB-FE71-124E6E87DE66}"/>
              </a:ext>
            </a:extLst>
          </p:cNvPr>
          <p:cNvSpPr>
            <a:spLocks noGrp="1"/>
          </p:cNvSpPr>
          <p:nvPr>
            <p:ph idx="1"/>
          </p:nvPr>
        </p:nvSpPr>
        <p:spPr/>
        <p:txBody>
          <a:bodyPr>
            <a:normAutofit fontScale="85000" lnSpcReduction="20000"/>
          </a:bodyPr>
          <a:lstStyle/>
          <a:p>
            <a:r>
              <a:rPr lang="en-US" b="1" dirty="0"/>
              <a:t>Reducing coupled fire-flood debris flow risks in Riverside County </a:t>
            </a:r>
          </a:p>
          <a:p>
            <a:pPr lvl="1"/>
            <a:r>
              <a:rPr lang="en-US" dirty="0"/>
              <a:t>Can targeted interventions in reducing fire risk pay for themselves with reduced debris basin maintenance costs?</a:t>
            </a:r>
          </a:p>
          <a:p>
            <a:pPr lvl="1"/>
            <a:r>
              <a:rPr lang="en-US" dirty="0"/>
              <a:t>Site: Cleveland National Forest, Riverside County</a:t>
            </a:r>
          </a:p>
          <a:p>
            <a:r>
              <a:rPr lang="en-US" b="1" dirty="0">
                <a:solidFill>
                  <a:schemeClr val="accent4">
                    <a:lumMod val="40000"/>
                    <a:lumOff val="60000"/>
                  </a:schemeClr>
                </a:solidFill>
              </a:rPr>
              <a:t>A cost-benefit analysis of wetland restoration for sea-level rise adaptation in the Pacific Northwest, incorporating externalities and ecosystem co-benefits</a:t>
            </a:r>
          </a:p>
          <a:p>
            <a:pPr lvl="1"/>
            <a:r>
              <a:rPr lang="en-US" dirty="0">
                <a:solidFill>
                  <a:schemeClr val="accent4">
                    <a:lumMod val="40000"/>
                    <a:lumOff val="60000"/>
                  </a:schemeClr>
                </a:solidFill>
              </a:rPr>
              <a:t>Funded by NOAA-ESLR Technical Assistance Program</a:t>
            </a:r>
          </a:p>
          <a:p>
            <a:pPr lvl="1"/>
            <a:r>
              <a:rPr lang="en-US" dirty="0">
                <a:solidFill>
                  <a:schemeClr val="accent4">
                    <a:lumMod val="40000"/>
                    <a:lumOff val="60000"/>
                  </a:schemeClr>
                </a:solidFill>
              </a:rPr>
              <a:t>Can we pay for wetland restoration using the flood reduction, CO</a:t>
            </a:r>
            <a:r>
              <a:rPr lang="en-US" baseline="-25000" dirty="0">
                <a:solidFill>
                  <a:schemeClr val="accent4">
                    <a:lumMod val="40000"/>
                    <a:lumOff val="60000"/>
                  </a:schemeClr>
                </a:solidFill>
              </a:rPr>
              <a:t>2</a:t>
            </a:r>
            <a:r>
              <a:rPr lang="en-US" dirty="0">
                <a:solidFill>
                  <a:schemeClr val="accent4">
                    <a:lumMod val="40000"/>
                    <a:lumOff val="60000"/>
                  </a:schemeClr>
                </a:solidFill>
              </a:rPr>
              <a:t> sequestration, and salmon habitat benefits?</a:t>
            </a:r>
          </a:p>
        </p:txBody>
      </p:sp>
      <p:sp>
        <p:nvSpPr>
          <p:cNvPr id="4" name="Slide Number Placeholder 3">
            <a:extLst>
              <a:ext uri="{FF2B5EF4-FFF2-40B4-BE49-F238E27FC236}">
                <a16:creationId xmlns:a16="http://schemas.microsoft.com/office/drawing/2014/main" id="{F3B08E95-9F82-B14E-6081-C9F7E078B769}"/>
              </a:ext>
            </a:extLst>
          </p:cNvPr>
          <p:cNvSpPr>
            <a:spLocks noGrp="1"/>
          </p:cNvSpPr>
          <p:nvPr>
            <p:ph type="sldNum" sz="quarter" idx="12"/>
          </p:nvPr>
        </p:nvSpPr>
        <p:spPr/>
        <p:txBody>
          <a:bodyPr/>
          <a:lstStyle/>
          <a:p>
            <a:fld id="{FCFAA3B7-4689-AA47-B87F-0C0066A450D7}" type="slidenum">
              <a:rPr lang="en-US" smtClean="0"/>
              <a:t>33</a:t>
            </a:fld>
            <a:endParaRPr lang="en-US"/>
          </a:p>
        </p:txBody>
      </p:sp>
    </p:spTree>
    <p:extLst>
      <p:ext uri="{BB962C8B-B14F-4D97-AF65-F5344CB8AC3E}">
        <p14:creationId xmlns:p14="http://schemas.microsoft.com/office/powerpoint/2010/main" val="238174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B5F3-AF16-4D29-BF69-D42AED0C9C8C}"/>
              </a:ext>
            </a:extLst>
          </p:cNvPr>
          <p:cNvSpPr>
            <a:spLocks noGrp="1"/>
          </p:cNvSpPr>
          <p:nvPr>
            <p:ph type="title"/>
          </p:nvPr>
        </p:nvSpPr>
        <p:spPr/>
        <p:txBody>
          <a:bodyPr/>
          <a:lstStyle/>
          <a:p>
            <a:r>
              <a:rPr lang="en-US" dirty="0"/>
              <a:t>Future Applications</a:t>
            </a:r>
          </a:p>
        </p:txBody>
      </p:sp>
      <p:sp>
        <p:nvSpPr>
          <p:cNvPr id="3" name="Content Placeholder 2">
            <a:extLst>
              <a:ext uri="{FF2B5EF4-FFF2-40B4-BE49-F238E27FC236}">
                <a16:creationId xmlns:a16="http://schemas.microsoft.com/office/drawing/2014/main" id="{FE10476F-838F-58FB-FE71-124E6E87DE66}"/>
              </a:ext>
            </a:extLst>
          </p:cNvPr>
          <p:cNvSpPr>
            <a:spLocks noGrp="1"/>
          </p:cNvSpPr>
          <p:nvPr>
            <p:ph idx="1"/>
          </p:nvPr>
        </p:nvSpPr>
        <p:spPr/>
        <p:txBody>
          <a:bodyPr>
            <a:normAutofit fontScale="85000" lnSpcReduction="20000"/>
          </a:bodyPr>
          <a:lstStyle/>
          <a:p>
            <a:r>
              <a:rPr lang="en-US" b="1" dirty="0"/>
              <a:t>Reducing coupled fire-flood debris flow risks in Riverside County </a:t>
            </a:r>
          </a:p>
          <a:p>
            <a:pPr lvl="1"/>
            <a:r>
              <a:rPr lang="en-US" dirty="0"/>
              <a:t>Can targeted interventions in reducing fire risk pay for themselves with reduced debris basin maintenance costs?</a:t>
            </a:r>
          </a:p>
          <a:p>
            <a:pPr lvl="1"/>
            <a:r>
              <a:rPr lang="en-US" dirty="0"/>
              <a:t>Site: Cleveland National Forest, Riverside County</a:t>
            </a:r>
          </a:p>
          <a:p>
            <a:r>
              <a:rPr lang="en-US" b="1" dirty="0"/>
              <a:t>A cost-benefit analysis of wetland restoration for sea-level rise adaptation in the Pacific Northwest, incorporating externalities and ecosystem co-benefits</a:t>
            </a:r>
          </a:p>
          <a:p>
            <a:pPr lvl="1"/>
            <a:r>
              <a:rPr lang="en-US" dirty="0"/>
              <a:t>Funded by NOAA-ESLR Technical Assistance Program</a:t>
            </a:r>
          </a:p>
          <a:p>
            <a:pPr lvl="1"/>
            <a:r>
              <a:rPr lang="en-US" dirty="0"/>
              <a:t>Can we pay for wetland restoration using the flood reduction, CO</a:t>
            </a:r>
            <a:r>
              <a:rPr lang="en-US" baseline="-25000" dirty="0"/>
              <a:t>2</a:t>
            </a:r>
            <a:r>
              <a:rPr lang="en-US" dirty="0"/>
              <a:t> sequestration, and salmon habitat benefits?</a:t>
            </a:r>
          </a:p>
        </p:txBody>
      </p:sp>
      <p:sp>
        <p:nvSpPr>
          <p:cNvPr id="4" name="Slide Number Placeholder 3">
            <a:extLst>
              <a:ext uri="{FF2B5EF4-FFF2-40B4-BE49-F238E27FC236}">
                <a16:creationId xmlns:a16="http://schemas.microsoft.com/office/drawing/2014/main" id="{F3B08E95-9F82-B14E-6081-C9F7E078B769}"/>
              </a:ext>
            </a:extLst>
          </p:cNvPr>
          <p:cNvSpPr>
            <a:spLocks noGrp="1"/>
          </p:cNvSpPr>
          <p:nvPr>
            <p:ph type="sldNum" sz="quarter" idx="12"/>
          </p:nvPr>
        </p:nvSpPr>
        <p:spPr/>
        <p:txBody>
          <a:bodyPr/>
          <a:lstStyle/>
          <a:p>
            <a:fld id="{FCFAA3B7-4689-AA47-B87F-0C0066A450D7}" type="slidenum">
              <a:rPr lang="en-US" smtClean="0"/>
              <a:t>34</a:t>
            </a:fld>
            <a:endParaRPr lang="en-US"/>
          </a:p>
        </p:txBody>
      </p:sp>
      <p:pic>
        <p:nvPicPr>
          <p:cNvPr id="6" name="Picture 5" descr="A group of people walking on a road with a fire&#10;&#10;Description automatically generated">
            <a:extLst>
              <a:ext uri="{FF2B5EF4-FFF2-40B4-BE49-F238E27FC236}">
                <a16:creationId xmlns:a16="http://schemas.microsoft.com/office/drawing/2014/main" id="{52166D1A-D310-CA5D-0182-B640BB665D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600" y="-243281"/>
            <a:ext cx="9366250" cy="7359531"/>
          </a:xfrm>
          <a:prstGeom prst="rect">
            <a:avLst/>
          </a:prstGeom>
        </p:spPr>
      </p:pic>
    </p:spTree>
    <p:extLst>
      <p:ext uri="{BB962C8B-B14F-4D97-AF65-F5344CB8AC3E}">
        <p14:creationId xmlns:p14="http://schemas.microsoft.com/office/powerpoint/2010/main" val="79853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1D02974E-E599-D48B-E701-959B6B0C8B67}"/>
              </a:ext>
            </a:extLst>
          </p:cNvPr>
          <p:cNvSpPr/>
          <p:nvPr/>
        </p:nvSpPr>
        <p:spPr>
          <a:xfrm>
            <a:off x="593067" y="1870001"/>
            <a:ext cx="3699956" cy="1910339"/>
          </a:xfrm>
          <a:custGeom>
            <a:avLst/>
            <a:gdLst>
              <a:gd name="connsiteX0" fmla="*/ 92467 w 5897366"/>
              <a:gd name="connsiteY0" fmla="*/ 914400 h 3298005"/>
              <a:gd name="connsiteX1" fmla="*/ 92467 w 5897366"/>
              <a:gd name="connsiteY1" fmla="*/ 914400 h 3298005"/>
              <a:gd name="connsiteX2" fmla="*/ 41096 w 5897366"/>
              <a:gd name="connsiteY2" fmla="*/ 1068513 h 3298005"/>
              <a:gd name="connsiteX3" fmla="*/ 20548 w 5897366"/>
              <a:gd name="connsiteY3" fmla="*/ 1130158 h 3298005"/>
              <a:gd name="connsiteX4" fmla="*/ 0 w 5897366"/>
              <a:gd name="connsiteY4" fmla="*/ 1304818 h 3298005"/>
              <a:gd name="connsiteX5" fmla="*/ 10274 w 5897366"/>
              <a:gd name="connsiteY5" fmla="*/ 1438382 h 3298005"/>
              <a:gd name="connsiteX6" fmla="*/ 61645 w 5897366"/>
              <a:gd name="connsiteY6" fmla="*/ 1541124 h 3298005"/>
              <a:gd name="connsiteX7" fmla="*/ 133564 w 5897366"/>
              <a:gd name="connsiteY7" fmla="*/ 1633591 h 3298005"/>
              <a:gd name="connsiteX8" fmla="*/ 205483 w 5897366"/>
              <a:gd name="connsiteY8" fmla="*/ 1736333 h 3298005"/>
              <a:gd name="connsiteX9" fmla="*/ 256854 w 5897366"/>
              <a:gd name="connsiteY9" fmla="*/ 1828800 h 3298005"/>
              <a:gd name="connsiteX10" fmla="*/ 267128 w 5897366"/>
              <a:gd name="connsiteY10" fmla="*/ 1869897 h 3298005"/>
              <a:gd name="connsiteX11" fmla="*/ 339047 w 5897366"/>
              <a:gd name="connsiteY11" fmla="*/ 1900719 h 3298005"/>
              <a:gd name="connsiteX12" fmla="*/ 503433 w 5897366"/>
              <a:gd name="connsiteY12" fmla="*/ 1931542 h 3298005"/>
              <a:gd name="connsiteX13" fmla="*/ 626723 w 5897366"/>
              <a:gd name="connsiteY13" fmla="*/ 1921268 h 3298005"/>
              <a:gd name="connsiteX14" fmla="*/ 965770 w 5897366"/>
              <a:gd name="connsiteY14" fmla="*/ 1900719 h 3298005"/>
              <a:gd name="connsiteX15" fmla="*/ 1232899 w 5897366"/>
              <a:gd name="connsiteY15" fmla="*/ 1910994 h 3298005"/>
              <a:gd name="connsiteX16" fmla="*/ 1325366 w 5897366"/>
              <a:gd name="connsiteY16" fmla="*/ 1941816 h 3298005"/>
              <a:gd name="connsiteX17" fmla="*/ 1366463 w 5897366"/>
              <a:gd name="connsiteY17" fmla="*/ 1952090 h 3298005"/>
              <a:gd name="connsiteX18" fmla="*/ 1571946 w 5897366"/>
              <a:gd name="connsiteY18" fmla="*/ 1962364 h 3298005"/>
              <a:gd name="connsiteX19" fmla="*/ 1910993 w 5897366"/>
              <a:gd name="connsiteY19" fmla="*/ 1962364 h 3298005"/>
              <a:gd name="connsiteX20" fmla="*/ 2383604 w 5897366"/>
              <a:gd name="connsiteY20" fmla="*/ 1993187 h 3298005"/>
              <a:gd name="connsiteX21" fmla="*/ 2445249 w 5897366"/>
              <a:gd name="connsiteY21" fmla="*/ 2003461 h 3298005"/>
              <a:gd name="connsiteX22" fmla="*/ 2537716 w 5897366"/>
              <a:gd name="connsiteY22" fmla="*/ 2013735 h 3298005"/>
              <a:gd name="connsiteX23" fmla="*/ 2804845 w 5897366"/>
              <a:gd name="connsiteY23" fmla="*/ 2075380 h 3298005"/>
              <a:gd name="connsiteX24" fmla="*/ 2856215 w 5897366"/>
              <a:gd name="connsiteY24" fmla="*/ 2095928 h 3298005"/>
              <a:gd name="connsiteX25" fmla="*/ 2907586 w 5897366"/>
              <a:gd name="connsiteY25" fmla="*/ 2126751 h 3298005"/>
              <a:gd name="connsiteX26" fmla="*/ 2938409 w 5897366"/>
              <a:gd name="connsiteY26" fmla="*/ 2147299 h 3298005"/>
              <a:gd name="connsiteX27" fmla="*/ 3000054 w 5897366"/>
              <a:gd name="connsiteY27" fmla="*/ 2167848 h 3298005"/>
              <a:gd name="connsiteX28" fmla="*/ 3030876 w 5897366"/>
              <a:gd name="connsiteY28" fmla="*/ 2208944 h 3298005"/>
              <a:gd name="connsiteX29" fmla="*/ 3061699 w 5897366"/>
              <a:gd name="connsiteY29" fmla="*/ 2219218 h 3298005"/>
              <a:gd name="connsiteX30" fmla="*/ 3092521 w 5897366"/>
              <a:gd name="connsiteY30" fmla="*/ 2239767 h 3298005"/>
              <a:gd name="connsiteX31" fmla="*/ 3164440 w 5897366"/>
              <a:gd name="connsiteY31" fmla="*/ 2291137 h 3298005"/>
              <a:gd name="connsiteX32" fmla="*/ 3226085 w 5897366"/>
              <a:gd name="connsiteY32" fmla="*/ 2301412 h 3298005"/>
              <a:gd name="connsiteX33" fmla="*/ 3267182 w 5897366"/>
              <a:gd name="connsiteY33" fmla="*/ 2311686 h 3298005"/>
              <a:gd name="connsiteX34" fmla="*/ 3411020 w 5897366"/>
              <a:gd name="connsiteY34" fmla="*/ 2301412 h 3298005"/>
              <a:gd name="connsiteX35" fmla="*/ 3431568 w 5897366"/>
              <a:gd name="connsiteY35" fmla="*/ 2280863 h 3298005"/>
              <a:gd name="connsiteX36" fmla="*/ 3493213 w 5897366"/>
              <a:gd name="connsiteY36" fmla="*/ 2260315 h 3298005"/>
              <a:gd name="connsiteX37" fmla="*/ 3729519 w 5897366"/>
              <a:gd name="connsiteY37" fmla="*/ 2270589 h 3298005"/>
              <a:gd name="connsiteX38" fmla="*/ 3821986 w 5897366"/>
              <a:gd name="connsiteY38" fmla="*/ 2342508 h 3298005"/>
              <a:gd name="connsiteX39" fmla="*/ 3842534 w 5897366"/>
              <a:gd name="connsiteY39" fmla="*/ 2373331 h 3298005"/>
              <a:gd name="connsiteX40" fmla="*/ 3893905 w 5897366"/>
              <a:gd name="connsiteY40" fmla="*/ 2414427 h 3298005"/>
              <a:gd name="connsiteX41" fmla="*/ 3945276 w 5897366"/>
              <a:gd name="connsiteY41" fmla="*/ 2517169 h 3298005"/>
              <a:gd name="connsiteX42" fmla="*/ 3986373 w 5897366"/>
              <a:gd name="connsiteY42" fmla="*/ 2599362 h 3298005"/>
              <a:gd name="connsiteX43" fmla="*/ 4006921 w 5897366"/>
              <a:gd name="connsiteY43" fmla="*/ 2681555 h 3298005"/>
              <a:gd name="connsiteX44" fmla="*/ 4017195 w 5897366"/>
              <a:gd name="connsiteY44" fmla="*/ 2794571 h 3298005"/>
              <a:gd name="connsiteX45" fmla="*/ 4037743 w 5897366"/>
              <a:gd name="connsiteY45" fmla="*/ 2856216 h 3298005"/>
              <a:gd name="connsiteX46" fmla="*/ 4099388 w 5897366"/>
              <a:gd name="connsiteY46" fmla="*/ 2907587 h 3298005"/>
              <a:gd name="connsiteX47" fmla="*/ 4140485 w 5897366"/>
              <a:gd name="connsiteY47" fmla="*/ 2938409 h 3298005"/>
              <a:gd name="connsiteX48" fmla="*/ 4191856 w 5897366"/>
              <a:gd name="connsiteY48" fmla="*/ 2989780 h 3298005"/>
              <a:gd name="connsiteX49" fmla="*/ 4222678 w 5897366"/>
              <a:gd name="connsiteY49" fmla="*/ 3010328 h 3298005"/>
              <a:gd name="connsiteX50" fmla="*/ 4243227 w 5897366"/>
              <a:gd name="connsiteY50" fmla="*/ 3030877 h 3298005"/>
              <a:gd name="connsiteX51" fmla="*/ 4274049 w 5897366"/>
              <a:gd name="connsiteY51" fmla="*/ 3071973 h 3298005"/>
              <a:gd name="connsiteX52" fmla="*/ 4304872 w 5897366"/>
              <a:gd name="connsiteY52" fmla="*/ 3082248 h 3298005"/>
              <a:gd name="connsiteX53" fmla="*/ 4335694 w 5897366"/>
              <a:gd name="connsiteY53" fmla="*/ 3113070 h 3298005"/>
              <a:gd name="connsiteX54" fmla="*/ 4376791 w 5897366"/>
              <a:gd name="connsiteY54" fmla="*/ 3143893 h 3298005"/>
              <a:gd name="connsiteX55" fmla="*/ 4397339 w 5897366"/>
              <a:gd name="connsiteY55" fmla="*/ 3174715 h 3298005"/>
              <a:gd name="connsiteX56" fmla="*/ 4428161 w 5897366"/>
              <a:gd name="connsiteY56" fmla="*/ 3195263 h 3298005"/>
              <a:gd name="connsiteX57" fmla="*/ 4479532 w 5897366"/>
              <a:gd name="connsiteY57" fmla="*/ 3226086 h 3298005"/>
              <a:gd name="connsiteX58" fmla="*/ 4561725 w 5897366"/>
              <a:gd name="connsiteY58" fmla="*/ 3267182 h 3298005"/>
              <a:gd name="connsiteX59" fmla="*/ 4664467 w 5897366"/>
              <a:gd name="connsiteY59" fmla="*/ 3298005 h 3298005"/>
              <a:gd name="connsiteX60" fmla="*/ 4962418 w 5897366"/>
              <a:gd name="connsiteY60" fmla="*/ 3277457 h 3298005"/>
              <a:gd name="connsiteX61" fmla="*/ 5065159 w 5897366"/>
              <a:gd name="connsiteY61" fmla="*/ 3246634 h 3298005"/>
              <a:gd name="connsiteX62" fmla="*/ 5095982 w 5897366"/>
              <a:gd name="connsiteY62" fmla="*/ 3236360 h 3298005"/>
              <a:gd name="connsiteX63" fmla="*/ 5126804 w 5897366"/>
              <a:gd name="connsiteY63" fmla="*/ 3215812 h 3298005"/>
              <a:gd name="connsiteX64" fmla="*/ 5157627 w 5897366"/>
              <a:gd name="connsiteY64" fmla="*/ 3174715 h 3298005"/>
              <a:gd name="connsiteX65" fmla="*/ 5198723 w 5897366"/>
              <a:gd name="connsiteY65" fmla="*/ 3154167 h 3298005"/>
              <a:gd name="connsiteX66" fmla="*/ 5250094 w 5897366"/>
              <a:gd name="connsiteY66" fmla="*/ 3071973 h 3298005"/>
              <a:gd name="connsiteX67" fmla="*/ 5322013 w 5897366"/>
              <a:gd name="connsiteY67" fmla="*/ 2969232 h 3298005"/>
              <a:gd name="connsiteX68" fmla="*/ 5342561 w 5897366"/>
              <a:gd name="connsiteY68" fmla="*/ 2938409 h 3298005"/>
              <a:gd name="connsiteX69" fmla="*/ 5414481 w 5897366"/>
              <a:gd name="connsiteY69" fmla="*/ 2907587 h 3298005"/>
              <a:gd name="connsiteX70" fmla="*/ 5486400 w 5897366"/>
              <a:gd name="connsiteY70" fmla="*/ 2856216 h 3298005"/>
              <a:gd name="connsiteX71" fmla="*/ 5548045 w 5897366"/>
              <a:gd name="connsiteY71" fmla="*/ 2825394 h 3298005"/>
              <a:gd name="connsiteX72" fmla="*/ 5599415 w 5897366"/>
              <a:gd name="connsiteY72" fmla="*/ 2763749 h 3298005"/>
              <a:gd name="connsiteX73" fmla="*/ 5619964 w 5897366"/>
              <a:gd name="connsiteY73" fmla="*/ 2743200 h 3298005"/>
              <a:gd name="connsiteX74" fmla="*/ 5681609 w 5897366"/>
              <a:gd name="connsiteY74" fmla="*/ 2661007 h 3298005"/>
              <a:gd name="connsiteX75" fmla="*/ 5743254 w 5897366"/>
              <a:gd name="connsiteY75" fmla="*/ 2568540 h 3298005"/>
              <a:gd name="connsiteX76" fmla="*/ 5753528 w 5897366"/>
              <a:gd name="connsiteY76" fmla="*/ 2537717 h 3298005"/>
              <a:gd name="connsiteX77" fmla="*/ 5784350 w 5897366"/>
              <a:gd name="connsiteY77" fmla="*/ 2517169 h 3298005"/>
              <a:gd name="connsiteX78" fmla="*/ 5835721 w 5897366"/>
              <a:gd name="connsiteY78" fmla="*/ 2476072 h 3298005"/>
              <a:gd name="connsiteX79" fmla="*/ 5897366 w 5897366"/>
              <a:gd name="connsiteY79" fmla="*/ 2445250 h 3298005"/>
              <a:gd name="connsiteX80" fmla="*/ 5876818 w 5897366"/>
              <a:gd name="connsiteY80" fmla="*/ 2291137 h 3298005"/>
              <a:gd name="connsiteX81" fmla="*/ 5866543 w 5897366"/>
              <a:gd name="connsiteY81" fmla="*/ 2250041 h 3298005"/>
              <a:gd name="connsiteX82" fmla="*/ 5845995 w 5897366"/>
              <a:gd name="connsiteY82" fmla="*/ 2219218 h 3298005"/>
              <a:gd name="connsiteX83" fmla="*/ 5835721 w 5897366"/>
              <a:gd name="connsiteY83" fmla="*/ 2188396 h 3298005"/>
              <a:gd name="connsiteX84" fmla="*/ 5804899 w 5897366"/>
              <a:gd name="connsiteY84" fmla="*/ 2178122 h 3298005"/>
              <a:gd name="connsiteX85" fmla="*/ 5784350 w 5897366"/>
              <a:gd name="connsiteY85" fmla="*/ 2157573 h 3298005"/>
              <a:gd name="connsiteX86" fmla="*/ 5753528 w 5897366"/>
              <a:gd name="connsiteY86" fmla="*/ 2116477 h 3298005"/>
              <a:gd name="connsiteX87" fmla="*/ 5650786 w 5897366"/>
              <a:gd name="connsiteY87" fmla="*/ 2065106 h 3298005"/>
              <a:gd name="connsiteX88" fmla="*/ 5619964 w 5897366"/>
              <a:gd name="connsiteY88" fmla="*/ 2044558 h 3298005"/>
              <a:gd name="connsiteX89" fmla="*/ 5599415 w 5897366"/>
              <a:gd name="connsiteY89" fmla="*/ 2024009 h 3298005"/>
              <a:gd name="connsiteX90" fmla="*/ 5537770 w 5897366"/>
              <a:gd name="connsiteY90" fmla="*/ 2003461 h 3298005"/>
              <a:gd name="connsiteX91" fmla="*/ 5506948 w 5897366"/>
              <a:gd name="connsiteY91" fmla="*/ 1982913 h 3298005"/>
              <a:gd name="connsiteX92" fmla="*/ 5445303 w 5897366"/>
              <a:gd name="connsiteY92" fmla="*/ 1931542 h 3298005"/>
              <a:gd name="connsiteX93" fmla="*/ 5414481 w 5897366"/>
              <a:gd name="connsiteY93" fmla="*/ 1921268 h 3298005"/>
              <a:gd name="connsiteX94" fmla="*/ 5363110 w 5897366"/>
              <a:gd name="connsiteY94" fmla="*/ 1859623 h 3298005"/>
              <a:gd name="connsiteX95" fmla="*/ 5280916 w 5897366"/>
              <a:gd name="connsiteY95" fmla="*/ 1797978 h 3298005"/>
              <a:gd name="connsiteX96" fmla="*/ 5239820 w 5897366"/>
              <a:gd name="connsiteY96" fmla="*/ 1767155 h 3298005"/>
              <a:gd name="connsiteX97" fmla="*/ 5208997 w 5897366"/>
              <a:gd name="connsiteY97" fmla="*/ 1756881 h 3298005"/>
              <a:gd name="connsiteX98" fmla="*/ 5147352 w 5897366"/>
              <a:gd name="connsiteY98" fmla="*/ 1726059 h 3298005"/>
              <a:gd name="connsiteX99" fmla="*/ 5054885 w 5897366"/>
              <a:gd name="connsiteY99" fmla="*/ 1715785 h 3298005"/>
              <a:gd name="connsiteX100" fmla="*/ 4993240 w 5897366"/>
              <a:gd name="connsiteY100" fmla="*/ 1705511 h 3298005"/>
              <a:gd name="connsiteX101" fmla="*/ 4798031 w 5897366"/>
              <a:gd name="connsiteY101" fmla="*/ 1674688 h 3298005"/>
              <a:gd name="connsiteX102" fmla="*/ 4715838 w 5897366"/>
              <a:gd name="connsiteY102" fmla="*/ 1633591 h 3298005"/>
              <a:gd name="connsiteX103" fmla="*/ 4623370 w 5897366"/>
              <a:gd name="connsiteY103" fmla="*/ 1602769 h 3298005"/>
              <a:gd name="connsiteX104" fmla="*/ 4582274 w 5897366"/>
              <a:gd name="connsiteY104" fmla="*/ 1592495 h 3298005"/>
              <a:gd name="connsiteX105" fmla="*/ 4448710 w 5897366"/>
              <a:gd name="connsiteY105" fmla="*/ 1561672 h 3298005"/>
              <a:gd name="connsiteX106" fmla="*/ 4417887 w 5897366"/>
              <a:gd name="connsiteY106" fmla="*/ 1551398 h 3298005"/>
              <a:gd name="connsiteX107" fmla="*/ 4335694 w 5897366"/>
              <a:gd name="connsiteY107" fmla="*/ 1541124 h 3298005"/>
              <a:gd name="connsiteX108" fmla="*/ 4161033 w 5897366"/>
              <a:gd name="connsiteY108" fmla="*/ 1520576 h 3298005"/>
              <a:gd name="connsiteX109" fmla="*/ 4130211 w 5897366"/>
              <a:gd name="connsiteY109" fmla="*/ 1500027 h 3298005"/>
              <a:gd name="connsiteX110" fmla="*/ 4109663 w 5897366"/>
              <a:gd name="connsiteY110" fmla="*/ 1469205 h 3298005"/>
              <a:gd name="connsiteX111" fmla="*/ 4089114 w 5897366"/>
              <a:gd name="connsiteY111" fmla="*/ 1448657 h 3298005"/>
              <a:gd name="connsiteX112" fmla="*/ 4058292 w 5897366"/>
              <a:gd name="connsiteY112" fmla="*/ 1407560 h 3298005"/>
              <a:gd name="connsiteX113" fmla="*/ 4037743 w 5897366"/>
              <a:gd name="connsiteY113" fmla="*/ 1345915 h 3298005"/>
              <a:gd name="connsiteX114" fmla="*/ 4027469 w 5897366"/>
              <a:gd name="connsiteY114" fmla="*/ 1304818 h 3298005"/>
              <a:gd name="connsiteX115" fmla="*/ 3986373 w 5897366"/>
              <a:gd name="connsiteY115" fmla="*/ 1232899 h 3298005"/>
              <a:gd name="connsiteX116" fmla="*/ 3935002 w 5897366"/>
              <a:gd name="connsiteY116" fmla="*/ 1191803 h 3298005"/>
              <a:gd name="connsiteX117" fmla="*/ 3904179 w 5897366"/>
              <a:gd name="connsiteY117" fmla="*/ 1160980 h 3298005"/>
              <a:gd name="connsiteX118" fmla="*/ 3821986 w 5897366"/>
              <a:gd name="connsiteY118" fmla="*/ 1109609 h 3298005"/>
              <a:gd name="connsiteX119" fmla="*/ 3791164 w 5897366"/>
              <a:gd name="connsiteY119" fmla="*/ 1089061 h 3298005"/>
              <a:gd name="connsiteX120" fmla="*/ 3770615 w 5897366"/>
              <a:gd name="connsiteY120" fmla="*/ 1068513 h 3298005"/>
              <a:gd name="connsiteX121" fmla="*/ 3729519 w 5897366"/>
              <a:gd name="connsiteY121" fmla="*/ 1047964 h 3298005"/>
              <a:gd name="connsiteX122" fmla="*/ 3678148 w 5897366"/>
              <a:gd name="connsiteY122" fmla="*/ 996594 h 3298005"/>
              <a:gd name="connsiteX123" fmla="*/ 3585681 w 5897366"/>
              <a:gd name="connsiteY123" fmla="*/ 934949 h 3298005"/>
              <a:gd name="connsiteX124" fmla="*/ 3544584 w 5897366"/>
              <a:gd name="connsiteY124" fmla="*/ 893852 h 3298005"/>
              <a:gd name="connsiteX125" fmla="*/ 3524036 w 5897366"/>
              <a:gd name="connsiteY125" fmla="*/ 852755 h 3298005"/>
              <a:gd name="connsiteX126" fmla="*/ 3472665 w 5897366"/>
              <a:gd name="connsiteY126" fmla="*/ 801385 h 3298005"/>
              <a:gd name="connsiteX127" fmla="*/ 3380197 w 5897366"/>
              <a:gd name="connsiteY127" fmla="*/ 729466 h 3298005"/>
              <a:gd name="connsiteX128" fmla="*/ 3349375 w 5897366"/>
              <a:gd name="connsiteY128" fmla="*/ 688369 h 3298005"/>
              <a:gd name="connsiteX129" fmla="*/ 3298004 w 5897366"/>
              <a:gd name="connsiteY129" fmla="*/ 626724 h 3298005"/>
              <a:gd name="connsiteX130" fmla="*/ 3256907 w 5897366"/>
              <a:gd name="connsiteY130" fmla="*/ 585627 h 3298005"/>
              <a:gd name="connsiteX131" fmla="*/ 3236359 w 5897366"/>
              <a:gd name="connsiteY131" fmla="*/ 554805 h 3298005"/>
              <a:gd name="connsiteX132" fmla="*/ 3215811 w 5897366"/>
              <a:gd name="connsiteY132" fmla="*/ 513708 h 3298005"/>
              <a:gd name="connsiteX133" fmla="*/ 3082247 w 5897366"/>
              <a:gd name="connsiteY133" fmla="*/ 421241 h 3298005"/>
              <a:gd name="connsiteX134" fmla="*/ 3041150 w 5897366"/>
              <a:gd name="connsiteY134" fmla="*/ 410967 h 3298005"/>
              <a:gd name="connsiteX135" fmla="*/ 2958957 w 5897366"/>
              <a:gd name="connsiteY135" fmla="*/ 369870 h 3298005"/>
              <a:gd name="connsiteX136" fmla="*/ 2835667 w 5897366"/>
              <a:gd name="connsiteY136" fmla="*/ 308225 h 3298005"/>
              <a:gd name="connsiteX137" fmla="*/ 2804845 w 5897366"/>
              <a:gd name="connsiteY137" fmla="*/ 297951 h 3298005"/>
              <a:gd name="connsiteX138" fmla="*/ 2743200 w 5897366"/>
              <a:gd name="connsiteY138" fmla="*/ 256854 h 3298005"/>
              <a:gd name="connsiteX139" fmla="*/ 2702103 w 5897366"/>
              <a:gd name="connsiteY139" fmla="*/ 195209 h 3298005"/>
              <a:gd name="connsiteX140" fmla="*/ 2650732 w 5897366"/>
              <a:gd name="connsiteY140" fmla="*/ 133564 h 3298005"/>
              <a:gd name="connsiteX141" fmla="*/ 2640458 w 5897366"/>
              <a:gd name="connsiteY141" fmla="*/ 102742 h 3298005"/>
              <a:gd name="connsiteX142" fmla="*/ 2609636 w 5897366"/>
              <a:gd name="connsiteY142" fmla="*/ 92468 h 3298005"/>
              <a:gd name="connsiteX143" fmla="*/ 2589087 w 5897366"/>
              <a:gd name="connsiteY143" fmla="*/ 71919 h 3298005"/>
              <a:gd name="connsiteX144" fmla="*/ 2527442 w 5897366"/>
              <a:gd name="connsiteY144" fmla="*/ 51371 h 3298005"/>
              <a:gd name="connsiteX145" fmla="*/ 2393878 w 5897366"/>
              <a:gd name="connsiteY145" fmla="*/ 20549 h 3298005"/>
              <a:gd name="connsiteX146" fmla="*/ 2250040 w 5897366"/>
              <a:gd name="connsiteY146" fmla="*/ 0 h 3298005"/>
              <a:gd name="connsiteX147" fmla="*/ 1931541 w 5897366"/>
              <a:gd name="connsiteY147" fmla="*/ 10275 h 3298005"/>
              <a:gd name="connsiteX148" fmla="*/ 1890445 w 5897366"/>
              <a:gd name="connsiteY148" fmla="*/ 20549 h 3298005"/>
              <a:gd name="connsiteX149" fmla="*/ 1787703 w 5897366"/>
              <a:gd name="connsiteY149" fmla="*/ 41097 h 3298005"/>
              <a:gd name="connsiteX150" fmla="*/ 1756881 w 5897366"/>
              <a:gd name="connsiteY150" fmla="*/ 51371 h 3298005"/>
              <a:gd name="connsiteX151" fmla="*/ 1376737 w 5897366"/>
              <a:gd name="connsiteY151" fmla="*/ 61645 h 3298005"/>
              <a:gd name="connsiteX152" fmla="*/ 1315092 w 5897366"/>
              <a:gd name="connsiteY152" fmla="*/ 82194 h 3298005"/>
              <a:gd name="connsiteX153" fmla="*/ 1109609 w 5897366"/>
              <a:gd name="connsiteY153" fmla="*/ 102742 h 3298005"/>
              <a:gd name="connsiteX154" fmla="*/ 1037690 w 5897366"/>
              <a:gd name="connsiteY154" fmla="*/ 133564 h 3298005"/>
              <a:gd name="connsiteX155" fmla="*/ 1006867 w 5897366"/>
              <a:gd name="connsiteY155" fmla="*/ 154113 h 3298005"/>
              <a:gd name="connsiteX156" fmla="*/ 934948 w 5897366"/>
              <a:gd name="connsiteY156" fmla="*/ 195209 h 3298005"/>
              <a:gd name="connsiteX157" fmla="*/ 883577 w 5897366"/>
              <a:gd name="connsiteY157" fmla="*/ 267128 h 3298005"/>
              <a:gd name="connsiteX158" fmla="*/ 852755 w 5897366"/>
              <a:gd name="connsiteY158" fmla="*/ 287677 h 3298005"/>
              <a:gd name="connsiteX159" fmla="*/ 801384 w 5897366"/>
              <a:gd name="connsiteY159" fmla="*/ 339048 h 3298005"/>
              <a:gd name="connsiteX160" fmla="*/ 770561 w 5897366"/>
              <a:gd name="connsiteY160" fmla="*/ 369870 h 3298005"/>
              <a:gd name="connsiteX161" fmla="*/ 739739 w 5897366"/>
              <a:gd name="connsiteY161" fmla="*/ 380144 h 3298005"/>
              <a:gd name="connsiteX162" fmla="*/ 719191 w 5897366"/>
              <a:gd name="connsiteY162" fmla="*/ 410967 h 3298005"/>
              <a:gd name="connsiteX163" fmla="*/ 657546 w 5897366"/>
              <a:gd name="connsiteY163" fmla="*/ 431515 h 3298005"/>
              <a:gd name="connsiteX164" fmla="*/ 626723 w 5897366"/>
              <a:gd name="connsiteY164" fmla="*/ 452063 h 3298005"/>
              <a:gd name="connsiteX165" fmla="*/ 575352 w 5897366"/>
              <a:gd name="connsiteY165" fmla="*/ 493160 h 3298005"/>
              <a:gd name="connsiteX166" fmla="*/ 554804 w 5897366"/>
              <a:gd name="connsiteY166" fmla="*/ 523982 h 3298005"/>
              <a:gd name="connsiteX167" fmla="*/ 523982 w 5897366"/>
              <a:gd name="connsiteY167" fmla="*/ 554805 h 3298005"/>
              <a:gd name="connsiteX168" fmla="*/ 462337 w 5897366"/>
              <a:gd name="connsiteY168" fmla="*/ 616450 h 3298005"/>
              <a:gd name="connsiteX169" fmla="*/ 421240 w 5897366"/>
              <a:gd name="connsiteY169" fmla="*/ 657546 h 3298005"/>
              <a:gd name="connsiteX170" fmla="*/ 400692 w 5897366"/>
              <a:gd name="connsiteY170" fmla="*/ 678095 h 3298005"/>
              <a:gd name="connsiteX171" fmla="*/ 359595 w 5897366"/>
              <a:gd name="connsiteY171" fmla="*/ 708917 h 3298005"/>
              <a:gd name="connsiteX172" fmla="*/ 339047 w 5897366"/>
              <a:gd name="connsiteY172" fmla="*/ 729466 h 3298005"/>
              <a:gd name="connsiteX173" fmla="*/ 308224 w 5897366"/>
              <a:gd name="connsiteY173" fmla="*/ 739740 h 3298005"/>
              <a:gd name="connsiteX174" fmla="*/ 184934 w 5897366"/>
              <a:gd name="connsiteY174" fmla="*/ 801385 h 3298005"/>
              <a:gd name="connsiteX175" fmla="*/ 154112 w 5897366"/>
              <a:gd name="connsiteY175" fmla="*/ 811659 h 3298005"/>
              <a:gd name="connsiteX176" fmla="*/ 123290 w 5897366"/>
              <a:gd name="connsiteY176" fmla="*/ 821933 h 3298005"/>
              <a:gd name="connsiteX177" fmla="*/ 92467 w 5897366"/>
              <a:gd name="connsiteY177" fmla="*/ 914400 h 329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5897366" h="3298005">
                <a:moveTo>
                  <a:pt x="92467" y="914400"/>
                </a:moveTo>
                <a:lnTo>
                  <a:pt x="92467" y="914400"/>
                </a:lnTo>
                <a:lnTo>
                  <a:pt x="41096" y="1068513"/>
                </a:lnTo>
                <a:lnTo>
                  <a:pt x="20548" y="1130158"/>
                </a:lnTo>
                <a:cubicBezTo>
                  <a:pt x="14331" y="1173679"/>
                  <a:pt x="0" y="1266767"/>
                  <a:pt x="0" y="1304818"/>
                </a:cubicBezTo>
                <a:cubicBezTo>
                  <a:pt x="0" y="1349471"/>
                  <a:pt x="2933" y="1394337"/>
                  <a:pt x="10274" y="1438382"/>
                </a:cubicBezTo>
                <a:cubicBezTo>
                  <a:pt x="14803" y="1465558"/>
                  <a:pt x="46708" y="1520213"/>
                  <a:pt x="61645" y="1541124"/>
                </a:cubicBezTo>
                <a:cubicBezTo>
                  <a:pt x="84341" y="1572898"/>
                  <a:pt x="109756" y="1602641"/>
                  <a:pt x="133564" y="1633591"/>
                </a:cubicBezTo>
                <a:cubicBezTo>
                  <a:pt x="171590" y="1683025"/>
                  <a:pt x="165867" y="1676910"/>
                  <a:pt x="205483" y="1736333"/>
                </a:cubicBezTo>
                <a:cubicBezTo>
                  <a:pt x="230626" y="1811762"/>
                  <a:pt x="210715" y="1782662"/>
                  <a:pt x="256854" y="1828800"/>
                </a:cubicBezTo>
                <a:cubicBezTo>
                  <a:pt x="260279" y="1842499"/>
                  <a:pt x="259295" y="1858148"/>
                  <a:pt x="267128" y="1869897"/>
                </a:cubicBezTo>
                <a:cubicBezTo>
                  <a:pt x="280625" y="1890143"/>
                  <a:pt x="319219" y="1896753"/>
                  <a:pt x="339047" y="1900719"/>
                </a:cubicBezTo>
                <a:cubicBezTo>
                  <a:pt x="393715" y="1911653"/>
                  <a:pt x="503433" y="1931542"/>
                  <a:pt x="503433" y="1931542"/>
                </a:cubicBezTo>
                <a:cubicBezTo>
                  <a:pt x="544530" y="1928117"/>
                  <a:pt x="585547" y="1923555"/>
                  <a:pt x="626723" y="1921268"/>
                </a:cubicBezTo>
                <a:cubicBezTo>
                  <a:pt x="973665" y="1901994"/>
                  <a:pt x="765388" y="1922986"/>
                  <a:pt x="965770" y="1900719"/>
                </a:cubicBezTo>
                <a:cubicBezTo>
                  <a:pt x="1054813" y="1904144"/>
                  <a:pt x="1144366" y="1900876"/>
                  <a:pt x="1232899" y="1910994"/>
                </a:cubicBezTo>
                <a:cubicBezTo>
                  <a:pt x="1265178" y="1914683"/>
                  <a:pt x="1294313" y="1932261"/>
                  <a:pt x="1325366" y="1941816"/>
                </a:cubicBezTo>
                <a:cubicBezTo>
                  <a:pt x="1338862" y="1945969"/>
                  <a:pt x="1352391" y="1950917"/>
                  <a:pt x="1366463" y="1952090"/>
                </a:cubicBezTo>
                <a:cubicBezTo>
                  <a:pt x="1434806" y="1957785"/>
                  <a:pt x="1503452" y="1958939"/>
                  <a:pt x="1571946" y="1962364"/>
                </a:cubicBezTo>
                <a:cubicBezTo>
                  <a:pt x="1748419" y="1991779"/>
                  <a:pt x="1508139" y="1955970"/>
                  <a:pt x="1910993" y="1962364"/>
                </a:cubicBezTo>
                <a:cubicBezTo>
                  <a:pt x="1982797" y="1963504"/>
                  <a:pt x="2250655" y="1976569"/>
                  <a:pt x="2383604" y="1993187"/>
                </a:cubicBezTo>
                <a:cubicBezTo>
                  <a:pt x="2404275" y="1995771"/>
                  <a:pt x="2424600" y="2000708"/>
                  <a:pt x="2445249" y="2003461"/>
                </a:cubicBezTo>
                <a:cubicBezTo>
                  <a:pt x="2475989" y="2007560"/>
                  <a:pt x="2507065" y="2009019"/>
                  <a:pt x="2537716" y="2013735"/>
                </a:cubicBezTo>
                <a:cubicBezTo>
                  <a:pt x="2652158" y="2031342"/>
                  <a:pt x="2706968" y="2036229"/>
                  <a:pt x="2804845" y="2075380"/>
                </a:cubicBezTo>
                <a:cubicBezTo>
                  <a:pt x="2821968" y="2082229"/>
                  <a:pt x="2839720" y="2087680"/>
                  <a:pt x="2856215" y="2095928"/>
                </a:cubicBezTo>
                <a:cubicBezTo>
                  <a:pt x="2874076" y="2104859"/>
                  <a:pt x="2890652" y="2116167"/>
                  <a:pt x="2907586" y="2126751"/>
                </a:cubicBezTo>
                <a:cubicBezTo>
                  <a:pt x="2918057" y="2133295"/>
                  <a:pt x="2927125" y="2142284"/>
                  <a:pt x="2938409" y="2147299"/>
                </a:cubicBezTo>
                <a:cubicBezTo>
                  <a:pt x="2958202" y="2156096"/>
                  <a:pt x="3000054" y="2167848"/>
                  <a:pt x="3000054" y="2167848"/>
                </a:cubicBezTo>
                <a:cubicBezTo>
                  <a:pt x="3010328" y="2181547"/>
                  <a:pt x="3017721" y="2197982"/>
                  <a:pt x="3030876" y="2208944"/>
                </a:cubicBezTo>
                <a:cubicBezTo>
                  <a:pt x="3039196" y="2215877"/>
                  <a:pt x="3052012" y="2214375"/>
                  <a:pt x="3061699" y="2219218"/>
                </a:cubicBezTo>
                <a:cubicBezTo>
                  <a:pt x="3072743" y="2224740"/>
                  <a:pt x="3083035" y="2231862"/>
                  <a:pt x="3092521" y="2239767"/>
                </a:cubicBezTo>
                <a:cubicBezTo>
                  <a:pt x="3127946" y="2269289"/>
                  <a:pt x="3116911" y="2276878"/>
                  <a:pt x="3164440" y="2291137"/>
                </a:cubicBezTo>
                <a:cubicBezTo>
                  <a:pt x="3184393" y="2297123"/>
                  <a:pt x="3205658" y="2297326"/>
                  <a:pt x="3226085" y="2301412"/>
                </a:cubicBezTo>
                <a:cubicBezTo>
                  <a:pt x="3239931" y="2304181"/>
                  <a:pt x="3253483" y="2308261"/>
                  <a:pt x="3267182" y="2311686"/>
                </a:cubicBezTo>
                <a:cubicBezTo>
                  <a:pt x="3315128" y="2308261"/>
                  <a:pt x="3363775" y="2310271"/>
                  <a:pt x="3411020" y="2301412"/>
                </a:cubicBezTo>
                <a:cubicBezTo>
                  <a:pt x="3420541" y="2299627"/>
                  <a:pt x="3422904" y="2285195"/>
                  <a:pt x="3431568" y="2280863"/>
                </a:cubicBezTo>
                <a:cubicBezTo>
                  <a:pt x="3450941" y="2271176"/>
                  <a:pt x="3493213" y="2260315"/>
                  <a:pt x="3493213" y="2260315"/>
                </a:cubicBezTo>
                <a:cubicBezTo>
                  <a:pt x="3571982" y="2263740"/>
                  <a:pt x="3651822" y="2257193"/>
                  <a:pt x="3729519" y="2270589"/>
                </a:cubicBezTo>
                <a:cubicBezTo>
                  <a:pt x="3751814" y="2274433"/>
                  <a:pt x="3803965" y="2320882"/>
                  <a:pt x="3821986" y="2342508"/>
                </a:cubicBezTo>
                <a:cubicBezTo>
                  <a:pt x="3829891" y="2351994"/>
                  <a:pt x="3834820" y="2363689"/>
                  <a:pt x="3842534" y="2373331"/>
                </a:cubicBezTo>
                <a:cubicBezTo>
                  <a:pt x="3859263" y="2394243"/>
                  <a:pt x="3871022" y="2399172"/>
                  <a:pt x="3893905" y="2414427"/>
                </a:cubicBezTo>
                <a:cubicBezTo>
                  <a:pt x="3999722" y="2573151"/>
                  <a:pt x="3896486" y="2403324"/>
                  <a:pt x="3945276" y="2517169"/>
                </a:cubicBezTo>
                <a:cubicBezTo>
                  <a:pt x="3990267" y="2622150"/>
                  <a:pt x="3940010" y="2448682"/>
                  <a:pt x="3986373" y="2599362"/>
                </a:cubicBezTo>
                <a:cubicBezTo>
                  <a:pt x="3994678" y="2626354"/>
                  <a:pt x="4006921" y="2681555"/>
                  <a:pt x="4006921" y="2681555"/>
                </a:cubicBezTo>
                <a:cubicBezTo>
                  <a:pt x="4010346" y="2719227"/>
                  <a:pt x="4010621" y="2757319"/>
                  <a:pt x="4017195" y="2794571"/>
                </a:cubicBezTo>
                <a:cubicBezTo>
                  <a:pt x="4020959" y="2815901"/>
                  <a:pt x="4019721" y="2844202"/>
                  <a:pt x="4037743" y="2856216"/>
                </a:cubicBezTo>
                <a:cubicBezTo>
                  <a:pt x="4105868" y="2901632"/>
                  <a:pt x="4030167" y="2848255"/>
                  <a:pt x="4099388" y="2907587"/>
                </a:cubicBezTo>
                <a:cubicBezTo>
                  <a:pt x="4112389" y="2918731"/>
                  <a:pt x="4127687" y="2927033"/>
                  <a:pt x="4140485" y="2938409"/>
                </a:cubicBezTo>
                <a:cubicBezTo>
                  <a:pt x="4158585" y="2954497"/>
                  <a:pt x="4171707" y="2976347"/>
                  <a:pt x="4191856" y="2989780"/>
                </a:cubicBezTo>
                <a:cubicBezTo>
                  <a:pt x="4202130" y="2996629"/>
                  <a:pt x="4213036" y="3002614"/>
                  <a:pt x="4222678" y="3010328"/>
                </a:cubicBezTo>
                <a:cubicBezTo>
                  <a:pt x="4230242" y="3016379"/>
                  <a:pt x="4237026" y="3023435"/>
                  <a:pt x="4243227" y="3030877"/>
                </a:cubicBezTo>
                <a:cubicBezTo>
                  <a:pt x="4254189" y="3044031"/>
                  <a:pt x="4260895" y="3061011"/>
                  <a:pt x="4274049" y="3071973"/>
                </a:cubicBezTo>
                <a:cubicBezTo>
                  <a:pt x="4282369" y="3078906"/>
                  <a:pt x="4294598" y="3078823"/>
                  <a:pt x="4304872" y="3082248"/>
                </a:cubicBezTo>
                <a:cubicBezTo>
                  <a:pt x="4315146" y="3092522"/>
                  <a:pt x="4324662" y="3103614"/>
                  <a:pt x="4335694" y="3113070"/>
                </a:cubicBezTo>
                <a:cubicBezTo>
                  <a:pt x="4348695" y="3124214"/>
                  <a:pt x="4364683" y="3131785"/>
                  <a:pt x="4376791" y="3143893"/>
                </a:cubicBezTo>
                <a:cubicBezTo>
                  <a:pt x="4385522" y="3152624"/>
                  <a:pt x="4388608" y="3165984"/>
                  <a:pt x="4397339" y="3174715"/>
                </a:cubicBezTo>
                <a:cubicBezTo>
                  <a:pt x="4406070" y="3183446"/>
                  <a:pt x="4418519" y="3187549"/>
                  <a:pt x="4428161" y="3195263"/>
                </a:cubicBezTo>
                <a:cubicBezTo>
                  <a:pt x="4468456" y="3227499"/>
                  <a:pt x="4426006" y="3208244"/>
                  <a:pt x="4479532" y="3226086"/>
                </a:cubicBezTo>
                <a:cubicBezTo>
                  <a:pt x="4515397" y="3261949"/>
                  <a:pt x="4490891" y="3243570"/>
                  <a:pt x="4561725" y="3267182"/>
                </a:cubicBezTo>
                <a:cubicBezTo>
                  <a:pt x="4636771" y="3292198"/>
                  <a:pt x="4602354" y="3282477"/>
                  <a:pt x="4664467" y="3298005"/>
                </a:cubicBezTo>
                <a:cubicBezTo>
                  <a:pt x="4763784" y="3291156"/>
                  <a:pt x="4863274" y="3286470"/>
                  <a:pt x="4962418" y="3277457"/>
                </a:cubicBezTo>
                <a:cubicBezTo>
                  <a:pt x="4983761" y="3275517"/>
                  <a:pt x="5052651" y="3250803"/>
                  <a:pt x="5065159" y="3246634"/>
                </a:cubicBezTo>
                <a:lnTo>
                  <a:pt x="5095982" y="3236360"/>
                </a:lnTo>
                <a:cubicBezTo>
                  <a:pt x="5106256" y="3229511"/>
                  <a:pt x="5118073" y="3224543"/>
                  <a:pt x="5126804" y="3215812"/>
                </a:cubicBezTo>
                <a:cubicBezTo>
                  <a:pt x="5138912" y="3203704"/>
                  <a:pt x="5144626" y="3185859"/>
                  <a:pt x="5157627" y="3174715"/>
                </a:cubicBezTo>
                <a:cubicBezTo>
                  <a:pt x="5169255" y="3164748"/>
                  <a:pt x="5185024" y="3161016"/>
                  <a:pt x="5198723" y="3154167"/>
                </a:cubicBezTo>
                <a:cubicBezTo>
                  <a:pt x="5215847" y="3126769"/>
                  <a:pt x="5230709" y="3097820"/>
                  <a:pt x="5250094" y="3071973"/>
                </a:cubicBezTo>
                <a:cubicBezTo>
                  <a:pt x="5295729" y="3011126"/>
                  <a:pt x="5271424" y="3045116"/>
                  <a:pt x="5322013" y="2969232"/>
                </a:cubicBezTo>
                <a:cubicBezTo>
                  <a:pt x="5328862" y="2958958"/>
                  <a:pt x="5331516" y="2943931"/>
                  <a:pt x="5342561" y="2938409"/>
                </a:cubicBezTo>
                <a:cubicBezTo>
                  <a:pt x="5393345" y="2913018"/>
                  <a:pt x="5369128" y="2922704"/>
                  <a:pt x="5414481" y="2907587"/>
                </a:cubicBezTo>
                <a:cubicBezTo>
                  <a:pt x="5423797" y="2900600"/>
                  <a:pt x="5471370" y="2863731"/>
                  <a:pt x="5486400" y="2856216"/>
                </a:cubicBezTo>
                <a:cubicBezTo>
                  <a:pt x="5537036" y="2830898"/>
                  <a:pt x="5498976" y="2864650"/>
                  <a:pt x="5548045" y="2825394"/>
                </a:cubicBezTo>
                <a:cubicBezTo>
                  <a:pt x="5571277" y="2806808"/>
                  <a:pt x="5579439" y="2787720"/>
                  <a:pt x="5599415" y="2763749"/>
                </a:cubicBezTo>
                <a:cubicBezTo>
                  <a:pt x="5605616" y="2756307"/>
                  <a:pt x="5613114" y="2750050"/>
                  <a:pt x="5619964" y="2743200"/>
                </a:cubicBezTo>
                <a:cubicBezTo>
                  <a:pt x="5648455" y="2657726"/>
                  <a:pt x="5598968" y="2790871"/>
                  <a:pt x="5681609" y="2661007"/>
                </a:cubicBezTo>
                <a:cubicBezTo>
                  <a:pt x="5752725" y="2549253"/>
                  <a:pt x="5649133" y="2639129"/>
                  <a:pt x="5743254" y="2568540"/>
                </a:cubicBezTo>
                <a:cubicBezTo>
                  <a:pt x="5746679" y="2558266"/>
                  <a:pt x="5746763" y="2546174"/>
                  <a:pt x="5753528" y="2537717"/>
                </a:cubicBezTo>
                <a:cubicBezTo>
                  <a:pt x="5761242" y="2528075"/>
                  <a:pt x="5774708" y="2524883"/>
                  <a:pt x="5784350" y="2517169"/>
                </a:cubicBezTo>
                <a:cubicBezTo>
                  <a:pt x="5816201" y="2491689"/>
                  <a:pt x="5793563" y="2497152"/>
                  <a:pt x="5835721" y="2476072"/>
                </a:cubicBezTo>
                <a:cubicBezTo>
                  <a:pt x="5920808" y="2433527"/>
                  <a:pt x="5809016" y="2504148"/>
                  <a:pt x="5897366" y="2445250"/>
                </a:cubicBezTo>
                <a:cubicBezTo>
                  <a:pt x="5880973" y="2248529"/>
                  <a:pt x="5901503" y="2377533"/>
                  <a:pt x="5876818" y="2291137"/>
                </a:cubicBezTo>
                <a:cubicBezTo>
                  <a:pt x="5872939" y="2277560"/>
                  <a:pt x="5872105" y="2263020"/>
                  <a:pt x="5866543" y="2250041"/>
                </a:cubicBezTo>
                <a:cubicBezTo>
                  <a:pt x="5861679" y="2238691"/>
                  <a:pt x="5851517" y="2230263"/>
                  <a:pt x="5845995" y="2219218"/>
                </a:cubicBezTo>
                <a:cubicBezTo>
                  <a:pt x="5841152" y="2209532"/>
                  <a:pt x="5843379" y="2196054"/>
                  <a:pt x="5835721" y="2188396"/>
                </a:cubicBezTo>
                <a:cubicBezTo>
                  <a:pt x="5828063" y="2180738"/>
                  <a:pt x="5815173" y="2181547"/>
                  <a:pt x="5804899" y="2178122"/>
                </a:cubicBezTo>
                <a:cubicBezTo>
                  <a:pt x="5798049" y="2171272"/>
                  <a:pt x="5790551" y="2165015"/>
                  <a:pt x="5784350" y="2157573"/>
                </a:cubicBezTo>
                <a:cubicBezTo>
                  <a:pt x="5773388" y="2144419"/>
                  <a:pt x="5766326" y="2127853"/>
                  <a:pt x="5753528" y="2116477"/>
                </a:cubicBezTo>
                <a:cubicBezTo>
                  <a:pt x="5705662" y="2073929"/>
                  <a:pt x="5701246" y="2077721"/>
                  <a:pt x="5650786" y="2065106"/>
                </a:cubicBezTo>
                <a:cubicBezTo>
                  <a:pt x="5640512" y="2058257"/>
                  <a:pt x="5629606" y="2052272"/>
                  <a:pt x="5619964" y="2044558"/>
                </a:cubicBezTo>
                <a:cubicBezTo>
                  <a:pt x="5612400" y="2038507"/>
                  <a:pt x="5608079" y="2028341"/>
                  <a:pt x="5599415" y="2024009"/>
                </a:cubicBezTo>
                <a:cubicBezTo>
                  <a:pt x="5580042" y="2014322"/>
                  <a:pt x="5537770" y="2003461"/>
                  <a:pt x="5537770" y="2003461"/>
                </a:cubicBezTo>
                <a:cubicBezTo>
                  <a:pt x="5527496" y="1996612"/>
                  <a:pt x="5516434" y="1990818"/>
                  <a:pt x="5506948" y="1982913"/>
                </a:cubicBezTo>
                <a:cubicBezTo>
                  <a:pt x="5472865" y="1954510"/>
                  <a:pt x="5483565" y="1950673"/>
                  <a:pt x="5445303" y="1931542"/>
                </a:cubicBezTo>
                <a:cubicBezTo>
                  <a:pt x="5435617" y="1926699"/>
                  <a:pt x="5424755" y="1924693"/>
                  <a:pt x="5414481" y="1921268"/>
                </a:cubicBezTo>
                <a:cubicBezTo>
                  <a:pt x="5396939" y="1868646"/>
                  <a:pt x="5415798" y="1905725"/>
                  <a:pt x="5363110" y="1859623"/>
                </a:cubicBezTo>
                <a:cubicBezTo>
                  <a:pt x="5248263" y="1759131"/>
                  <a:pt x="5389084" y="1865583"/>
                  <a:pt x="5280916" y="1797978"/>
                </a:cubicBezTo>
                <a:cubicBezTo>
                  <a:pt x="5266395" y="1788902"/>
                  <a:pt x="5254687" y="1775651"/>
                  <a:pt x="5239820" y="1767155"/>
                </a:cubicBezTo>
                <a:cubicBezTo>
                  <a:pt x="5230417" y="1761782"/>
                  <a:pt x="5218894" y="1761279"/>
                  <a:pt x="5208997" y="1756881"/>
                </a:cubicBezTo>
                <a:cubicBezTo>
                  <a:pt x="5188003" y="1747551"/>
                  <a:pt x="5169550" y="1731978"/>
                  <a:pt x="5147352" y="1726059"/>
                </a:cubicBezTo>
                <a:cubicBezTo>
                  <a:pt x="5117387" y="1718068"/>
                  <a:pt x="5085625" y="1719884"/>
                  <a:pt x="5054885" y="1715785"/>
                </a:cubicBezTo>
                <a:cubicBezTo>
                  <a:pt x="5034236" y="1713032"/>
                  <a:pt x="5013841" y="1708601"/>
                  <a:pt x="4993240" y="1705511"/>
                </a:cubicBezTo>
                <a:cubicBezTo>
                  <a:pt x="4809101" y="1677890"/>
                  <a:pt x="4905192" y="1696120"/>
                  <a:pt x="4798031" y="1674688"/>
                </a:cubicBezTo>
                <a:cubicBezTo>
                  <a:pt x="4743943" y="1620600"/>
                  <a:pt x="4794579" y="1659838"/>
                  <a:pt x="4715838" y="1633591"/>
                </a:cubicBezTo>
                <a:cubicBezTo>
                  <a:pt x="4562414" y="1582449"/>
                  <a:pt x="4800023" y="1642025"/>
                  <a:pt x="4623370" y="1602769"/>
                </a:cubicBezTo>
                <a:cubicBezTo>
                  <a:pt x="4609586" y="1599706"/>
                  <a:pt x="4596058" y="1595558"/>
                  <a:pt x="4582274" y="1592495"/>
                </a:cubicBezTo>
                <a:cubicBezTo>
                  <a:pt x="4496000" y="1573323"/>
                  <a:pt x="4559506" y="1591889"/>
                  <a:pt x="4448710" y="1561672"/>
                </a:cubicBezTo>
                <a:cubicBezTo>
                  <a:pt x="4438262" y="1558822"/>
                  <a:pt x="4428542" y="1553335"/>
                  <a:pt x="4417887" y="1551398"/>
                </a:cubicBezTo>
                <a:cubicBezTo>
                  <a:pt x="4390721" y="1546459"/>
                  <a:pt x="4363116" y="1544350"/>
                  <a:pt x="4335694" y="1541124"/>
                </a:cubicBezTo>
                <a:cubicBezTo>
                  <a:pt x="4109176" y="1514475"/>
                  <a:pt x="4368917" y="1546561"/>
                  <a:pt x="4161033" y="1520576"/>
                </a:cubicBezTo>
                <a:cubicBezTo>
                  <a:pt x="4150759" y="1513726"/>
                  <a:pt x="4138942" y="1508758"/>
                  <a:pt x="4130211" y="1500027"/>
                </a:cubicBezTo>
                <a:cubicBezTo>
                  <a:pt x="4121480" y="1491296"/>
                  <a:pt x="4117377" y="1478847"/>
                  <a:pt x="4109663" y="1469205"/>
                </a:cubicBezTo>
                <a:cubicBezTo>
                  <a:pt x="4103612" y="1461641"/>
                  <a:pt x="4095315" y="1456098"/>
                  <a:pt x="4089114" y="1448657"/>
                </a:cubicBezTo>
                <a:cubicBezTo>
                  <a:pt x="4078152" y="1435502"/>
                  <a:pt x="4068566" y="1421259"/>
                  <a:pt x="4058292" y="1407560"/>
                </a:cubicBezTo>
                <a:cubicBezTo>
                  <a:pt x="4051442" y="1387012"/>
                  <a:pt x="4043967" y="1366661"/>
                  <a:pt x="4037743" y="1345915"/>
                </a:cubicBezTo>
                <a:cubicBezTo>
                  <a:pt x="4033685" y="1332390"/>
                  <a:pt x="4032427" y="1318040"/>
                  <a:pt x="4027469" y="1304818"/>
                </a:cubicBezTo>
                <a:cubicBezTo>
                  <a:pt x="4020026" y="1284969"/>
                  <a:pt x="4000399" y="1250431"/>
                  <a:pt x="3986373" y="1232899"/>
                </a:cubicBezTo>
                <a:cubicBezTo>
                  <a:pt x="3962463" y="1203012"/>
                  <a:pt x="3967038" y="1218500"/>
                  <a:pt x="3935002" y="1191803"/>
                </a:cubicBezTo>
                <a:cubicBezTo>
                  <a:pt x="3923840" y="1182501"/>
                  <a:pt x="3915930" y="1169526"/>
                  <a:pt x="3904179" y="1160980"/>
                </a:cubicBezTo>
                <a:cubicBezTo>
                  <a:pt x="3878050" y="1141977"/>
                  <a:pt x="3848868" y="1127531"/>
                  <a:pt x="3821986" y="1109609"/>
                </a:cubicBezTo>
                <a:cubicBezTo>
                  <a:pt x="3811712" y="1102760"/>
                  <a:pt x="3800806" y="1096775"/>
                  <a:pt x="3791164" y="1089061"/>
                </a:cubicBezTo>
                <a:cubicBezTo>
                  <a:pt x="3783600" y="1083010"/>
                  <a:pt x="3778675" y="1073886"/>
                  <a:pt x="3770615" y="1068513"/>
                </a:cubicBezTo>
                <a:cubicBezTo>
                  <a:pt x="3757872" y="1060017"/>
                  <a:pt x="3741608" y="1057367"/>
                  <a:pt x="3729519" y="1047964"/>
                </a:cubicBezTo>
                <a:cubicBezTo>
                  <a:pt x="3710404" y="1033097"/>
                  <a:pt x="3697058" y="1011722"/>
                  <a:pt x="3678148" y="996594"/>
                </a:cubicBezTo>
                <a:cubicBezTo>
                  <a:pt x="3614818" y="945929"/>
                  <a:pt x="3646391" y="965304"/>
                  <a:pt x="3585681" y="934949"/>
                </a:cubicBezTo>
                <a:cubicBezTo>
                  <a:pt x="3558280" y="852751"/>
                  <a:pt x="3599381" y="948650"/>
                  <a:pt x="3544584" y="893852"/>
                </a:cubicBezTo>
                <a:cubicBezTo>
                  <a:pt x="3533754" y="883022"/>
                  <a:pt x="3533439" y="864845"/>
                  <a:pt x="3524036" y="852755"/>
                </a:cubicBezTo>
                <a:cubicBezTo>
                  <a:pt x="3509169" y="833640"/>
                  <a:pt x="3492814" y="814818"/>
                  <a:pt x="3472665" y="801385"/>
                </a:cubicBezTo>
                <a:cubicBezTo>
                  <a:pt x="3436008" y="776946"/>
                  <a:pt x="3415759" y="765028"/>
                  <a:pt x="3380197" y="729466"/>
                </a:cubicBezTo>
                <a:cubicBezTo>
                  <a:pt x="3368089" y="717358"/>
                  <a:pt x="3360072" y="701740"/>
                  <a:pt x="3349375" y="688369"/>
                </a:cubicBezTo>
                <a:cubicBezTo>
                  <a:pt x="3332666" y="667482"/>
                  <a:pt x="3315897" y="646606"/>
                  <a:pt x="3298004" y="626724"/>
                </a:cubicBezTo>
                <a:cubicBezTo>
                  <a:pt x="3285044" y="612324"/>
                  <a:pt x="3269515" y="600336"/>
                  <a:pt x="3256907" y="585627"/>
                </a:cubicBezTo>
                <a:cubicBezTo>
                  <a:pt x="3248871" y="576252"/>
                  <a:pt x="3242485" y="565526"/>
                  <a:pt x="3236359" y="554805"/>
                </a:cubicBezTo>
                <a:cubicBezTo>
                  <a:pt x="3228760" y="541507"/>
                  <a:pt x="3226641" y="524538"/>
                  <a:pt x="3215811" y="513708"/>
                </a:cubicBezTo>
                <a:cubicBezTo>
                  <a:pt x="3187196" y="485093"/>
                  <a:pt x="3128482" y="438579"/>
                  <a:pt x="3082247" y="421241"/>
                </a:cubicBezTo>
                <a:cubicBezTo>
                  <a:pt x="3069025" y="416283"/>
                  <a:pt x="3054849" y="414392"/>
                  <a:pt x="3041150" y="410967"/>
                </a:cubicBezTo>
                <a:cubicBezTo>
                  <a:pt x="2979839" y="370091"/>
                  <a:pt x="3044411" y="410084"/>
                  <a:pt x="2958957" y="369870"/>
                </a:cubicBezTo>
                <a:cubicBezTo>
                  <a:pt x="2917383" y="350306"/>
                  <a:pt x="2877304" y="327656"/>
                  <a:pt x="2835667" y="308225"/>
                </a:cubicBezTo>
                <a:cubicBezTo>
                  <a:pt x="2825853" y="303645"/>
                  <a:pt x="2814312" y="303210"/>
                  <a:pt x="2804845" y="297951"/>
                </a:cubicBezTo>
                <a:cubicBezTo>
                  <a:pt x="2783257" y="285957"/>
                  <a:pt x="2743200" y="256854"/>
                  <a:pt x="2743200" y="256854"/>
                </a:cubicBezTo>
                <a:cubicBezTo>
                  <a:pt x="2729501" y="236306"/>
                  <a:pt x="2719566" y="212672"/>
                  <a:pt x="2702103" y="195209"/>
                </a:cubicBezTo>
                <a:cubicBezTo>
                  <a:pt x="2662549" y="155655"/>
                  <a:pt x="2679341" y="176476"/>
                  <a:pt x="2650732" y="133564"/>
                </a:cubicBezTo>
                <a:cubicBezTo>
                  <a:pt x="2647307" y="123290"/>
                  <a:pt x="2648116" y="110400"/>
                  <a:pt x="2640458" y="102742"/>
                </a:cubicBezTo>
                <a:cubicBezTo>
                  <a:pt x="2632800" y="95084"/>
                  <a:pt x="2618922" y="98040"/>
                  <a:pt x="2609636" y="92468"/>
                </a:cubicBezTo>
                <a:cubicBezTo>
                  <a:pt x="2601330" y="87484"/>
                  <a:pt x="2597751" y="76251"/>
                  <a:pt x="2589087" y="71919"/>
                </a:cubicBezTo>
                <a:cubicBezTo>
                  <a:pt x="2569714" y="62232"/>
                  <a:pt x="2547990" y="58220"/>
                  <a:pt x="2527442" y="51371"/>
                </a:cubicBezTo>
                <a:cubicBezTo>
                  <a:pt x="2470515" y="32396"/>
                  <a:pt x="2484572" y="35664"/>
                  <a:pt x="2393878" y="20549"/>
                </a:cubicBezTo>
                <a:cubicBezTo>
                  <a:pt x="2304998" y="5736"/>
                  <a:pt x="2352904" y="12859"/>
                  <a:pt x="2250040" y="0"/>
                </a:cubicBezTo>
                <a:cubicBezTo>
                  <a:pt x="2143874" y="3425"/>
                  <a:pt x="2037590" y="4215"/>
                  <a:pt x="1931541" y="10275"/>
                </a:cubicBezTo>
                <a:cubicBezTo>
                  <a:pt x="1917444" y="11081"/>
                  <a:pt x="1904291" y="17780"/>
                  <a:pt x="1890445" y="20549"/>
                </a:cubicBezTo>
                <a:cubicBezTo>
                  <a:pt x="1823169" y="34004"/>
                  <a:pt x="1843386" y="25188"/>
                  <a:pt x="1787703" y="41097"/>
                </a:cubicBezTo>
                <a:cubicBezTo>
                  <a:pt x="1777290" y="44072"/>
                  <a:pt x="1767697" y="50830"/>
                  <a:pt x="1756881" y="51371"/>
                </a:cubicBezTo>
                <a:cubicBezTo>
                  <a:pt x="1630278" y="57701"/>
                  <a:pt x="1503452" y="58220"/>
                  <a:pt x="1376737" y="61645"/>
                </a:cubicBezTo>
                <a:cubicBezTo>
                  <a:pt x="1356189" y="68495"/>
                  <a:pt x="1336512" y="78981"/>
                  <a:pt x="1315092" y="82194"/>
                </a:cubicBezTo>
                <a:cubicBezTo>
                  <a:pt x="1164948" y="104716"/>
                  <a:pt x="1212396" y="79901"/>
                  <a:pt x="1109609" y="102742"/>
                </a:cubicBezTo>
                <a:cubicBezTo>
                  <a:pt x="1086031" y="107981"/>
                  <a:pt x="1057679" y="122141"/>
                  <a:pt x="1037690" y="133564"/>
                </a:cubicBezTo>
                <a:cubicBezTo>
                  <a:pt x="1026969" y="139691"/>
                  <a:pt x="1017588" y="147987"/>
                  <a:pt x="1006867" y="154113"/>
                </a:cubicBezTo>
                <a:cubicBezTo>
                  <a:pt x="915615" y="206257"/>
                  <a:pt x="1010045" y="145144"/>
                  <a:pt x="934948" y="195209"/>
                </a:cubicBezTo>
                <a:cubicBezTo>
                  <a:pt x="923277" y="212715"/>
                  <a:pt x="896327" y="254378"/>
                  <a:pt x="883577" y="267128"/>
                </a:cubicBezTo>
                <a:cubicBezTo>
                  <a:pt x="874846" y="275859"/>
                  <a:pt x="862048" y="279546"/>
                  <a:pt x="852755" y="287677"/>
                </a:cubicBezTo>
                <a:cubicBezTo>
                  <a:pt x="834530" y="303624"/>
                  <a:pt x="818508" y="321924"/>
                  <a:pt x="801384" y="339048"/>
                </a:cubicBezTo>
                <a:cubicBezTo>
                  <a:pt x="791110" y="349322"/>
                  <a:pt x="784345" y="365275"/>
                  <a:pt x="770561" y="369870"/>
                </a:cubicBezTo>
                <a:lnTo>
                  <a:pt x="739739" y="380144"/>
                </a:lnTo>
                <a:cubicBezTo>
                  <a:pt x="732890" y="390418"/>
                  <a:pt x="729662" y="404422"/>
                  <a:pt x="719191" y="410967"/>
                </a:cubicBezTo>
                <a:cubicBezTo>
                  <a:pt x="700824" y="422447"/>
                  <a:pt x="675568" y="419501"/>
                  <a:pt x="657546" y="431515"/>
                </a:cubicBezTo>
                <a:lnTo>
                  <a:pt x="626723" y="452063"/>
                </a:lnTo>
                <a:cubicBezTo>
                  <a:pt x="567838" y="540394"/>
                  <a:pt x="646245" y="436447"/>
                  <a:pt x="575352" y="493160"/>
                </a:cubicBezTo>
                <a:cubicBezTo>
                  <a:pt x="565710" y="500874"/>
                  <a:pt x="562709" y="514496"/>
                  <a:pt x="554804" y="523982"/>
                </a:cubicBezTo>
                <a:cubicBezTo>
                  <a:pt x="545502" y="535144"/>
                  <a:pt x="533438" y="543773"/>
                  <a:pt x="523982" y="554805"/>
                </a:cubicBezTo>
                <a:cubicBezTo>
                  <a:pt x="473009" y="614275"/>
                  <a:pt x="516595" y="580278"/>
                  <a:pt x="462337" y="616450"/>
                </a:cubicBezTo>
                <a:cubicBezTo>
                  <a:pt x="444072" y="671246"/>
                  <a:pt x="466904" y="630147"/>
                  <a:pt x="421240" y="657546"/>
                </a:cubicBezTo>
                <a:cubicBezTo>
                  <a:pt x="412934" y="662530"/>
                  <a:pt x="408133" y="671894"/>
                  <a:pt x="400692" y="678095"/>
                </a:cubicBezTo>
                <a:cubicBezTo>
                  <a:pt x="387537" y="689057"/>
                  <a:pt x="372750" y="697955"/>
                  <a:pt x="359595" y="708917"/>
                </a:cubicBezTo>
                <a:cubicBezTo>
                  <a:pt x="352154" y="715118"/>
                  <a:pt x="347353" y="724482"/>
                  <a:pt x="339047" y="729466"/>
                </a:cubicBezTo>
                <a:cubicBezTo>
                  <a:pt x="329760" y="735038"/>
                  <a:pt x="318498" y="736315"/>
                  <a:pt x="308224" y="739740"/>
                </a:cubicBezTo>
                <a:cubicBezTo>
                  <a:pt x="228558" y="792850"/>
                  <a:pt x="270007" y="773027"/>
                  <a:pt x="184934" y="801385"/>
                </a:cubicBezTo>
                <a:lnTo>
                  <a:pt x="154112" y="811659"/>
                </a:lnTo>
                <a:lnTo>
                  <a:pt x="123290" y="821933"/>
                </a:lnTo>
                <a:cubicBezTo>
                  <a:pt x="101209" y="888173"/>
                  <a:pt x="118057" y="868262"/>
                  <a:pt x="92467" y="914400"/>
                </a:cubicBezTo>
                <a:close/>
              </a:path>
            </a:pathLst>
          </a:custGeom>
          <a:blipFill dpi="0" rotWithShape="1">
            <a:blip r:embed="rId3" cstate="email">
              <a:alphaModFix amt="4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911">
              <a:solidFill>
                <a:prstClr val="white"/>
              </a:solidFill>
              <a:latin typeface="Calibri" panose="020F0502020204030204"/>
            </a:endParaRPr>
          </a:p>
        </p:txBody>
      </p:sp>
      <p:grpSp>
        <p:nvGrpSpPr>
          <p:cNvPr id="357" name="Group 356">
            <a:extLst>
              <a:ext uri="{FF2B5EF4-FFF2-40B4-BE49-F238E27FC236}">
                <a16:creationId xmlns:a16="http://schemas.microsoft.com/office/drawing/2014/main" id="{DA910179-AA18-4579-BE82-192F28F1B55C}"/>
              </a:ext>
            </a:extLst>
          </p:cNvPr>
          <p:cNvGrpSpPr/>
          <p:nvPr/>
        </p:nvGrpSpPr>
        <p:grpSpPr>
          <a:xfrm>
            <a:off x="3806106" y="3495013"/>
            <a:ext cx="1301940" cy="962550"/>
            <a:chOff x="5074808" y="3517017"/>
            <a:chExt cx="1735920" cy="1283400"/>
          </a:xfrm>
        </p:grpSpPr>
        <mc:AlternateContent xmlns:mc="http://schemas.openxmlformats.org/markup-compatibility/2006" xmlns:p14="http://schemas.microsoft.com/office/powerpoint/2010/main">
          <mc:Choice Requires="p14">
            <p:contentPart p14:bwMode="auto" r:id="rId4">
              <p14:nvContentPartPr>
                <p14:cNvPr id="358" name="Ink 357">
                  <a:extLst>
                    <a:ext uri="{FF2B5EF4-FFF2-40B4-BE49-F238E27FC236}">
                      <a16:creationId xmlns:a16="http://schemas.microsoft.com/office/drawing/2014/main" id="{ED3D61BB-4726-463C-82E4-0CBC3D8F99FA}"/>
                    </a:ext>
                  </a:extLst>
                </p14:cNvPr>
                <p14:cNvContentPartPr/>
                <p14:nvPr/>
              </p14:nvContentPartPr>
              <p14:xfrm>
                <a:off x="5143420" y="3658400"/>
                <a:ext cx="1422000" cy="1054800"/>
              </p14:xfrm>
            </p:contentPart>
          </mc:Choice>
          <mc:Fallback xmlns="">
            <p:pic>
              <p:nvPicPr>
                <p:cNvPr id="358" name="Ink 357">
                  <a:extLst>
                    <a:ext uri="{FF2B5EF4-FFF2-40B4-BE49-F238E27FC236}">
                      <a16:creationId xmlns:a16="http://schemas.microsoft.com/office/drawing/2014/main" id="{ED3D61BB-4726-463C-82E4-0CBC3D8F99FA}"/>
                    </a:ext>
                  </a:extLst>
                </p:cNvPr>
                <p:cNvPicPr/>
                <p:nvPr/>
              </p:nvPicPr>
              <p:blipFill>
                <a:blip r:embed="rId5"/>
                <a:stretch>
                  <a:fillRect/>
                </a:stretch>
              </p:blipFill>
              <p:spPr>
                <a:xfrm>
                  <a:off x="5080420" y="3595400"/>
                  <a:ext cx="1547640" cy="118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59" name="Ink 358">
                  <a:extLst>
                    <a:ext uri="{FF2B5EF4-FFF2-40B4-BE49-F238E27FC236}">
                      <a16:creationId xmlns:a16="http://schemas.microsoft.com/office/drawing/2014/main" id="{D7A05823-1170-47EC-ACED-32D064A2823D}"/>
                    </a:ext>
                  </a:extLst>
                </p14:cNvPr>
                <p14:cNvContentPartPr/>
                <p14:nvPr/>
              </p14:nvContentPartPr>
              <p14:xfrm>
                <a:off x="5239147" y="3564625"/>
                <a:ext cx="1459440" cy="1185120"/>
              </p14:xfrm>
            </p:contentPart>
          </mc:Choice>
          <mc:Fallback xmlns="">
            <p:pic>
              <p:nvPicPr>
                <p:cNvPr id="359" name="Ink 358">
                  <a:extLst>
                    <a:ext uri="{FF2B5EF4-FFF2-40B4-BE49-F238E27FC236}">
                      <a16:creationId xmlns:a16="http://schemas.microsoft.com/office/drawing/2014/main" id="{D7A05823-1170-47EC-ACED-32D064A2823D}"/>
                    </a:ext>
                  </a:extLst>
                </p:cNvPr>
                <p:cNvPicPr/>
                <p:nvPr/>
              </p:nvPicPr>
              <p:blipFill>
                <a:blip r:embed="rId7"/>
                <a:stretch>
                  <a:fillRect/>
                </a:stretch>
              </p:blipFill>
              <p:spPr>
                <a:xfrm>
                  <a:off x="5203156" y="3528625"/>
                  <a:ext cx="1531062" cy="125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1" name="Ink 360">
                  <a:extLst>
                    <a:ext uri="{FF2B5EF4-FFF2-40B4-BE49-F238E27FC236}">
                      <a16:creationId xmlns:a16="http://schemas.microsoft.com/office/drawing/2014/main" id="{AF0D530C-3D9C-462E-B4C4-3CBE9D13E926}"/>
                    </a:ext>
                  </a:extLst>
                </p14:cNvPr>
                <p14:cNvContentPartPr/>
                <p14:nvPr/>
              </p14:nvContentPartPr>
              <p14:xfrm>
                <a:off x="5074808" y="3517017"/>
                <a:ext cx="1735920" cy="1283400"/>
              </p14:xfrm>
            </p:contentPart>
          </mc:Choice>
          <mc:Fallback xmlns="">
            <p:pic>
              <p:nvPicPr>
                <p:cNvPr id="361" name="Ink 360">
                  <a:extLst>
                    <a:ext uri="{FF2B5EF4-FFF2-40B4-BE49-F238E27FC236}">
                      <a16:creationId xmlns:a16="http://schemas.microsoft.com/office/drawing/2014/main" id="{AF0D530C-3D9C-462E-B4C4-3CBE9D13E926}"/>
                    </a:ext>
                  </a:extLst>
                </p:cNvPr>
                <p:cNvPicPr/>
                <p:nvPr/>
              </p:nvPicPr>
              <p:blipFill>
                <a:blip r:embed="rId9"/>
                <a:stretch>
                  <a:fillRect/>
                </a:stretch>
              </p:blipFill>
              <p:spPr>
                <a:xfrm>
                  <a:off x="5038808" y="3481017"/>
                  <a:ext cx="1807560" cy="1355040"/>
                </a:xfrm>
                <a:prstGeom prst="rect">
                  <a:avLst/>
                </a:prstGeom>
              </p:spPr>
            </p:pic>
          </mc:Fallback>
        </mc:AlternateContent>
      </p:grpSp>
      <p:grpSp>
        <p:nvGrpSpPr>
          <p:cNvPr id="6" name="Group 5">
            <a:extLst>
              <a:ext uri="{FF2B5EF4-FFF2-40B4-BE49-F238E27FC236}">
                <a16:creationId xmlns:a16="http://schemas.microsoft.com/office/drawing/2014/main" id="{A276A67A-F550-4FCB-B545-8B182E3C2595}"/>
              </a:ext>
            </a:extLst>
          </p:cNvPr>
          <p:cNvGrpSpPr/>
          <p:nvPr/>
        </p:nvGrpSpPr>
        <p:grpSpPr>
          <a:xfrm>
            <a:off x="3797286" y="4126495"/>
            <a:ext cx="3531884" cy="1379295"/>
            <a:chOff x="5063048" y="4358993"/>
            <a:chExt cx="4709178" cy="1839060"/>
          </a:xfrm>
        </p:grpSpPr>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5A25110A-AD08-4D9F-AFAE-EB8C4873C680}"/>
                    </a:ext>
                  </a:extLst>
                </p14:cNvPr>
                <p14:cNvContentPartPr/>
                <p14:nvPr/>
              </p14:nvContentPartPr>
              <p14:xfrm>
                <a:off x="5971280" y="4485173"/>
                <a:ext cx="2788920" cy="1712880"/>
              </p14:xfrm>
            </p:contentPart>
          </mc:Choice>
          <mc:Fallback xmlns="">
            <p:pic>
              <p:nvPicPr>
                <p:cNvPr id="2" name="Ink 1">
                  <a:extLst>
                    <a:ext uri="{FF2B5EF4-FFF2-40B4-BE49-F238E27FC236}">
                      <a16:creationId xmlns:a16="http://schemas.microsoft.com/office/drawing/2014/main" id="{5A25110A-AD08-4D9F-AFAE-EB8C4873C680}"/>
                    </a:ext>
                  </a:extLst>
                </p:cNvPr>
                <p:cNvPicPr/>
                <p:nvPr/>
              </p:nvPicPr>
              <p:blipFill>
                <a:blip r:embed="rId11"/>
                <a:stretch>
                  <a:fillRect/>
                </a:stretch>
              </p:blipFill>
              <p:spPr>
                <a:xfrm>
                  <a:off x="5935280" y="4449173"/>
                  <a:ext cx="2860560" cy="178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653A8F4B-B559-4769-ADE1-46E22425B1CE}"/>
                    </a:ext>
                  </a:extLst>
                </p14:cNvPr>
                <p14:cNvContentPartPr/>
                <p14:nvPr/>
              </p14:nvContentPartPr>
              <p14:xfrm>
                <a:off x="6045041" y="4450184"/>
                <a:ext cx="3085920" cy="1676880"/>
              </p14:xfrm>
            </p:contentPart>
          </mc:Choice>
          <mc:Fallback xmlns="">
            <p:pic>
              <p:nvPicPr>
                <p:cNvPr id="5" name="Ink 4">
                  <a:extLst>
                    <a:ext uri="{FF2B5EF4-FFF2-40B4-BE49-F238E27FC236}">
                      <a16:creationId xmlns:a16="http://schemas.microsoft.com/office/drawing/2014/main" id="{653A8F4B-B559-4769-ADE1-46E22425B1CE}"/>
                    </a:ext>
                  </a:extLst>
                </p:cNvPr>
                <p:cNvPicPr/>
                <p:nvPr/>
              </p:nvPicPr>
              <p:blipFill>
                <a:blip r:embed="rId13"/>
                <a:stretch>
                  <a:fillRect/>
                </a:stretch>
              </p:blipFill>
              <p:spPr>
                <a:xfrm>
                  <a:off x="5982041" y="4387184"/>
                  <a:ext cx="3211560" cy="1802520"/>
                </a:xfrm>
                <a:prstGeom prst="rect">
                  <a:avLst/>
                </a:prstGeom>
              </p:spPr>
            </p:pic>
          </mc:Fallback>
        </mc:AlternateContent>
        <p:grpSp>
          <p:nvGrpSpPr>
            <p:cNvPr id="87" name="Group 86">
              <a:extLst>
                <a:ext uri="{FF2B5EF4-FFF2-40B4-BE49-F238E27FC236}">
                  <a16:creationId xmlns:a16="http://schemas.microsoft.com/office/drawing/2014/main" id="{87937DFE-2A03-485F-B3C4-B2BD846781C0}"/>
                </a:ext>
              </a:extLst>
            </p:cNvPr>
            <p:cNvGrpSpPr/>
            <p:nvPr/>
          </p:nvGrpSpPr>
          <p:grpSpPr>
            <a:xfrm>
              <a:off x="5063048" y="4358993"/>
              <a:ext cx="4709178" cy="1833181"/>
              <a:chOff x="5063048" y="4358993"/>
              <a:chExt cx="4709178" cy="1833181"/>
            </a:xfrm>
          </p:grpSpPr>
          <mc:AlternateContent xmlns:mc="http://schemas.openxmlformats.org/markup-compatibility/2006" xmlns:p14="http://schemas.microsoft.com/office/powerpoint/2010/main">
            <mc:Choice Requires="p14">
              <p:contentPart p14:bwMode="auto" r:id="rId14">
                <p14:nvContentPartPr>
                  <p14:cNvPr id="86" name="Ink 85">
                    <a:extLst>
                      <a:ext uri="{FF2B5EF4-FFF2-40B4-BE49-F238E27FC236}">
                        <a16:creationId xmlns:a16="http://schemas.microsoft.com/office/drawing/2014/main" id="{F1F08C57-A188-4372-B356-F4F619B28225}"/>
                      </a:ext>
                    </a:extLst>
                  </p14:cNvPr>
                  <p14:cNvContentPartPr/>
                  <p14:nvPr/>
                </p14:nvContentPartPr>
                <p14:xfrm>
                  <a:off x="5543807" y="5031834"/>
                  <a:ext cx="1136160" cy="1078560"/>
                </p14:xfrm>
              </p:contentPart>
            </mc:Choice>
            <mc:Fallback xmlns="">
              <p:pic>
                <p:nvPicPr>
                  <p:cNvPr id="86" name="Ink 85">
                    <a:extLst>
                      <a:ext uri="{FF2B5EF4-FFF2-40B4-BE49-F238E27FC236}">
                        <a16:creationId xmlns:a16="http://schemas.microsoft.com/office/drawing/2014/main" id="{F1F08C57-A188-4372-B356-F4F619B28225}"/>
                      </a:ext>
                    </a:extLst>
                  </p:cNvPr>
                  <p:cNvPicPr/>
                  <p:nvPr/>
                </p:nvPicPr>
                <p:blipFill>
                  <a:blip r:embed="rId15"/>
                  <a:stretch>
                    <a:fillRect/>
                  </a:stretch>
                </p:blipFill>
                <p:spPr>
                  <a:xfrm>
                    <a:off x="5507796" y="4995822"/>
                    <a:ext cx="1207823" cy="1150224"/>
                  </a:xfrm>
                  <a:prstGeom prst="rect">
                    <a:avLst/>
                  </a:prstGeom>
                </p:spPr>
              </p:pic>
            </mc:Fallback>
          </mc:AlternateContent>
          <p:grpSp>
            <p:nvGrpSpPr>
              <p:cNvPr id="66" name="Group 65">
                <a:extLst>
                  <a:ext uri="{FF2B5EF4-FFF2-40B4-BE49-F238E27FC236}">
                    <a16:creationId xmlns:a16="http://schemas.microsoft.com/office/drawing/2014/main" id="{BA6A8155-FC9D-44B7-B57F-48ED48B013FD}"/>
                  </a:ext>
                </a:extLst>
              </p:cNvPr>
              <p:cNvGrpSpPr/>
              <p:nvPr/>
            </p:nvGrpSpPr>
            <p:grpSpPr>
              <a:xfrm>
                <a:off x="5063048" y="4358993"/>
                <a:ext cx="4709178" cy="1833181"/>
                <a:chOff x="5063048" y="4358993"/>
                <a:chExt cx="4709178" cy="1833181"/>
              </a:xfrm>
            </p:grpSpPr>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1B222FB9-CE02-44C5-9457-6DFC31D8FBC5}"/>
                        </a:ext>
                      </a:extLst>
                    </p14:cNvPr>
                    <p14:cNvContentPartPr/>
                    <p14:nvPr/>
                  </p14:nvContentPartPr>
                  <p14:xfrm>
                    <a:off x="6129226" y="4380389"/>
                    <a:ext cx="3042359" cy="1811785"/>
                  </p14:xfrm>
                </p:contentPart>
              </mc:Choice>
              <mc:Fallback xmlns="">
                <p:pic>
                  <p:nvPicPr>
                    <p:cNvPr id="16" name="Ink 15">
                      <a:extLst>
                        <a:ext uri="{FF2B5EF4-FFF2-40B4-BE49-F238E27FC236}">
                          <a16:creationId xmlns:a16="http://schemas.microsoft.com/office/drawing/2014/main" id="{1B222FB9-CE02-44C5-9457-6DFC31D8FBC5}"/>
                        </a:ext>
                      </a:extLst>
                    </p:cNvPr>
                    <p:cNvPicPr/>
                    <p:nvPr/>
                  </p:nvPicPr>
                  <p:blipFill>
                    <a:blip r:embed="rId17"/>
                    <a:stretch>
                      <a:fillRect/>
                    </a:stretch>
                  </p:blipFill>
                  <p:spPr>
                    <a:xfrm>
                      <a:off x="6093222" y="4344391"/>
                      <a:ext cx="3114007" cy="188342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1">
                      <a:extLst>
                        <a:ext uri="{FF2B5EF4-FFF2-40B4-BE49-F238E27FC236}">
                          <a16:creationId xmlns:a16="http://schemas.microsoft.com/office/drawing/2014/main" id="{9EECF19A-2899-4A0D-8758-F6B370238130}"/>
                        </a:ext>
                      </a:extLst>
                    </p14:cNvPr>
                    <p14:cNvContentPartPr/>
                    <p14:nvPr/>
                  </p14:nvContentPartPr>
                  <p14:xfrm>
                    <a:off x="5063048" y="4513067"/>
                    <a:ext cx="1114200" cy="1605600"/>
                  </p14:xfrm>
                </p:contentPart>
              </mc:Choice>
              <mc:Fallback xmlns="">
                <p:pic>
                  <p:nvPicPr>
                    <p:cNvPr id="62" name="Ink 61">
                      <a:extLst>
                        <a:ext uri="{FF2B5EF4-FFF2-40B4-BE49-F238E27FC236}">
                          <a16:creationId xmlns:a16="http://schemas.microsoft.com/office/drawing/2014/main" id="{9EECF19A-2899-4A0D-8758-F6B370238130}"/>
                        </a:ext>
                      </a:extLst>
                    </p:cNvPr>
                    <p:cNvPicPr/>
                    <p:nvPr/>
                  </p:nvPicPr>
                  <p:blipFill>
                    <a:blip r:embed="rId19"/>
                    <a:stretch>
                      <a:fillRect/>
                    </a:stretch>
                  </p:blipFill>
                  <p:spPr>
                    <a:xfrm>
                      <a:off x="5027048" y="4477075"/>
                      <a:ext cx="1185840" cy="167722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5" name="Ink 64">
                      <a:extLst>
                        <a:ext uri="{FF2B5EF4-FFF2-40B4-BE49-F238E27FC236}">
                          <a16:creationId xmlns:a16="http://schemas.microsoft.com/office/drawing/2014/main" id="{21018010-38E5-4C78-95DA-BA12EA0AF364}"/>
                        </a:ext>
                      </a:extLst>
                    </p14:cNvPr>
                    <p14:cNvContentPartPr/>
                    <p14:nvPr/>
                  </p14:nvContentPartPr>
                  <p14:xfrm>
                    <a:off x="7590266" y="4358993"/>
                    <a:ext cx="2181960" cy="567720"/>
                  </p14:xfrm>
                </p:contentPart>
              </mc:Choice>
              <mc:Fallback xmlns="">
                <p:pic>
                  <p:nvPicPr>
                    <p:cNvPr id="65" name="Ink 64">
                      <a:extLst>
                        <a:ext uri="{FF2B5EF4-FFF2-40B4-BE49-F238E27FC236}">
                          <a16:creationId xmlns:a16="http://schemas.microsoft.com/office/drawing/2014/main" id="{21018010-38E5-4C78-95DA-BA12EA0AF364}"/>
                        </a:ext>
                      </a:extLst>
                    </p:cNvPr>
                    <p:cNvPicPr/>
                    <p:nvPr/>
                  </p:nvPicPr>
                  <p:blipFill>
                    <a:blip r:embed="rId21"/>
                    <a:stretch>
                      <a:fillRect/>
                    </a:stretch>
                  </p:blipFill>
                  <p:spPr>
                    <a:xfrm>
                      <a:off x="7554266" y="4322993"/>
                      <a:ext cx="2253600" cy="639360"/>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22">
            <p14:nvContentPartPr>
              <p14:cNvPr id="43" name="Ink 42">
                <a:extLst>
                  <a:ext uri="{FF2B5EF4-FFF2-40B4-BE49-F238E27FC236}">
                    <a16:creationId xmlns:a16="http://schemas.microsoft.com/office/drawing/2014/main" id="{C6EB1872-8F43-47A7-82D0-2EAF6C37F641}"/>
                  </a:ext>
                </a:extLst>
              </p14:cNvPr>
              <p14:cNvContentPartPr/>
              <p14:nvPr/>
            </p14:nvContentPartPr>
            <p14:xfrm>
              <a:off x="2902357" y="2496158"/>
              <a:ext cx="158760" cy="484380"/>
            </p14:xfrm>
          </p:contentPart>
        </mc:Choice>
        <mc:Fallback xmlns="">
          <p:pic>
            <p:nvPicPr>
              <p:cNvPr id="43" name="Ink 42">
                <a:extLst>
                  <a:ext uri="{FF2B5EF4-FFF2-40B4-BE49-F238E27FC236}">
                    <a16:creationId xmlns:a16="http://schemas.microsoft.com/office/drawing/2014/main" id="{C6EB1872-8F43-47A7-82D0-2EAF6C37F641}"/>
                  </a:ext>
                </a:extLst>
              </p:cNvPr>
              <p:cNvPicPr/>
              <p:nvPr/>
            </p:nvPicPr>
            <p:blipFill>
              <a:blip r:embed="rId23"/>
              <a:stretch>
                <a:fillRect/>
              </a:stretch>
            </p:blipFill>
            <p:spPr>
              <a:xfrm>
                <a:off x="2866357" y="2460171"/>
                <a:ext cx="230400" cy="555993"/>
              </a:xfrm>
              <a:prstGeom prst="rect">
                <a:avLst/>
              </a:prstGeom>
            </p:spPr>
          </p:pic>
        </mc:Fallback>
      </mc:AlternateContent>
      <p:grpSp>
        <p:nvGrpSpPr>
          <p:cNvPr id="48" name="Group 47">
            <a:extLst>
              <a:ext uri="{FF2B5EF4-FFF2-40B4-BE49-F238E27FC236}">
                <a16:creationId xmlns:a16="http://schemas.microsoft.com/office/drawing/2014/main" id="{FA390D90-D653-42E2-A4FE-008FB1390D16}"/>
              </a:ext>
            </a:extLst>
          </p:cNvPr>
          <p:cNvGrpSpPr/>
          <p:nvPr/>
        </p:nvGrpSpPr>
        <p:grpSpPr>
          <a:xfrm>
            <a:off x="1036927" y="2040668"/>
            <a:ext cx="2680290" cy="1291140"/>
            <a:chOff x="1571357" y="1348214"/>
            <a:chExt cx="3573720" cy="1721520"/>
          </a:xfrm>
        </p:grpSpPr>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13A764B8-B4BE-4DA3-9EEA-BE99153B32A4}"/>
                    </a:ext>
                  </a:extLst>
                </p14:cNvPr>
                <p14:cNvContentPartPr/>
                <p14:nvPr/>
              </p14:nvContentPartPr>
              <p14:xfrm>
                <a:off x="1727597" y="1617854"/>
                <a:ext cx="3417480" cy="1451880"/>
              </p14:xfrm>
            </p:contentPart>
          </mc:Choice>
          <mc:Fallback xmlns="">
            <p:pic>
              <p:nvPicPr>
                <p:cNvPr id="27" name="Ink 26">
                  <a:extLst>
                    <a:ext uri="{FF2B5EF4-FFF2-40B4-BE49-F238E27FC236}">
                      <a16:creationId xmlns:a16="http://schemas.microsoft.com/office/drawing/2014/main" id="{13A764B8-B4BE-4DA3-9EEA-BE99153B32A4}"/>
                    </a:ext>
                  </a:extLst>
                </p:cNvPr>
                <p:cNvPicPr/>
                <p:nvPr/>
              </p:nvPicPr>
              <p:blipFill>
                <a:blip r:embed="rId25"/>
                <a:stretch>
                  <a:fillRect/>
                </a:stretch>
              </p:blipFill>
              <p:spPr>
                <a:xfrm>
                  <a:off x="1691601" y="1581854"/>
                  <a:ext cx="3489112" cy="1523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84E56F8A-B355-45D9-ADA6-7F77605CFAD4}"/>
                    </a:ext>
                  </a:extLst>
                </p14:cNvPr>
                <p14:cNvContentPartPr/>
                <p14:nvPr/>
              </p14:nvContentPartPr>
              <p14:xfrm>
                <a:off x="2955557" y="1348214"/>
                <a:ext cx="138960" cy="728640"/>
              </p14:xfrm>
            </p:contentPart>
          </mc:Choice>
          <mc:Fallback xmlns="">
            <p:pic>
              <p:nvPicPr>
                <p:cNvPr id="28" name="Ink 27">
                  <a:extLst>
                    <a:ext uri="{FF2B5EF4-FFF2-40B4-BE49-F238E27FC236}">
                      <a16:creationId xmlns:a16="http://schemas.microsoft.com/office/drawing/2014/main" id="{84E56F8A-B355-45D9-ADA6-7F77605CFAD4}"/>
                    </a:ext>
                  </a:extLst>
                </p:cNvPr>
                <p:cNvPicPr/>
                <p:nvPr/>
              </p:nvPicPr>
              <p:blipFill>
                <a:blip r:embed="rId27"/>
                <a:stretch>
                  <a:fillRect/>
                </a:stretch>
              </p:blipFill>
              <p:spPr>
                <a:xfrm>
                  <a:off x="2919557" y="1312214"/>
                  <a:ext cx="21060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C6F9C7B4-AD96-4F43-9DC7-77A01FE39D5E}"/>
                    </a:ext>
                  </a:extLst>
                </p14:cNvPr>
                <p14:cNvContentPartPr/>
                <p14:nvPr/>
              </p14:nvContentPartPr>
              <p14:xfrm>
                <a:off x="3134117" y="1615694"/>
                <a:ext cx="121680" cy="196560"/>
              </p14:xfrm>
            </p:contentPart>
          </mc:Choice>
          <mc:Fallback xmlns="">
            <p:pic>
              <p:nvPicPr>
                <p:cNvPr id="30" name="Ink 29">
                  <a:extLst>
                    <a:ext uri="{FF2B5EF4-FFF2-40B4-BE49-F238E27FC236}">
                      <a16:creationId xmlns:a16="http://schemas.microsoft.com/office/drawing/2014/main" id="{C6F9C7B4-AD96-4F43-9DC7-77A01FE39D5E}"/>
                    </a:ext>
                  </a:extLst>
                </p:cNvPr>
                <p:cNvPicPr/>
                <p:nvPr/>
              </p:nvPicPr>
              <p:blipFill>
                <a:blip r:embed="rId29"/>
                <a:stretch>
                  <a:fillRect/>
                </a:stretch>
              </p:blipFill>
              <p:spPr>
                <a:xfrm>
                  <a:off x="3098117" y="1579694"/>
                  <a:ext cx="1933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D4A038C-5215-4AD6-BE95-CE809F1D16F6}"/>
                    </a:ext>
                  </a:extLst>
                </p14:cNvPr>
                <p14:cNvContentPartPr/>
                <p14:nvPr/>
              </p14:nvContentPartPr>
              <p14:xfrm>
                <a:off x="1571357" y="2247854"/>
                <a:ext cx="2132640" cy="442080"/>
              </p14:xfrm>
            </p:contentPart>
          </mc:Choice>
          <mc:Fallback xmlns="">
            <p:pic>
              <p:nvPicPr>
                <p:cNvPr id="32" name="Ink 31">
                  <a:extLst>
                    <a:ext uri="{FF2B5EF4-FFF2-40B4-BE49-F238E27FC236}">
                      <a16:creationId xmlns:a16="http://schemas.microsoft.com/office/drawing/2014/main" id="{9D4A038C-5215-4AD6-BE95-CE809F1D16F6}"/>
                    </a:ext>
                  </a:extLst>
                </p:cNvPr>
                <p:cNvPicPr/>
                <p:nvPr/>
              </p:nvPicPr>
              <p:blipFill>
                <a:blip r:embed="rId31"/>
                <a:stretch>
                  <a:fillRect/>
                </a:stretch>
              </p:blipFill>
              <p:spPr>
                <a:xfrm>
                  <a:off x="1535357" y="2211854"/>
                  <a:ext cx="220428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119CD053-26C5-467F-BA39-BA7207EC452C}"/>
                    </a:ext>
                  </a:extLst>
                </p14:cNvPr>
                <p14:cNvContentPartPr/>
                <p14:nvPr/>
              </p14:nvContentPartPr>
              <p14:xfrm>
                <a:off x="2202437" y="2436134"/>
                <a:ext cx="172080" cy="323280"/>
              </p14:xfrm>
            </p:contentPart>
          </mc:Choice>
          <mc:Fallback xmlns="">
            <p:pic>
              <p:nvPicPr>
                <p:cNvPr id="35" name="Ink 34">
                  <a:extLst>
                    <a:ext uri="{FF2B5EF4-FFF2-40B4-BE49-F238E27FC236}">
                      <a16:creationId xmlns:a16="http://schemas.microsoft.com/office/drawing/2014/main" id="{119CD053-26C5-467F-BA39-BA7207EC452C}"/>
                    </a:ext>
                  </a:extLst>
                </p:cNvPr>
                <p:cNvPicPr/>
                <p:nvPr/>
              </p:nvPicPr>
              <p:blipFill>
                <a:blip r:embed="rId33"/>
                <a:stretch>
                  <a:fillRect/>
                </a:stretch>
              </p:blipFill>
              <p:spPr>
                <a:xfrm>
                  <a:off x="2166437" y="2400134"/>
                  <a:ext cx="2437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D1ED08F3-D40F-40C9-AE7D-4C84DB3CFB83}"/>
                    </a:ext>
                  </a:extLst>
                </p14:cNvPr>
                <p14:cNvContentPartPr/>
                <p14:nvPr/>
              </p14:nvContentPartPr>
              <p14:xfrm>
                <a:off x="3455957" y="2435414"/>
                <a:ext cx="502560" cy="119520"/>
              </p14:xfrm>
            </p:contentPart>
          </mc:Choice>
          <mc:Fallback xmlns="">
            <p:pic>
              <p:nvPicPr>
                <p:cNvPr id="47" name="Ink 46">
                  <a:extLst>
                    <a:ext uri="{FF2B5EF4-FFF2-40B4-BE49-F238E27FC236}">
                      <a16:creationId xmlns:a16="http://schemas.microsoft.com/office/drawing/2014/main" id="{D1ED08F3-D40F-40C9-AE7D-4C84DB3CFB83}"/>
                    </a:ext>
                  </a:extLst>
                </p:cNvPr>
                <p:cNvPicPr/>
                <p:nvPr/>
              </p:nvPicPr>
              <p:blipFill>
                <a:blip r:embed="rId35"/>
                <a:stretch>
                  <a:fillRect/>
                </a:stretch>
              </p:blipFill>
              <p:spPr>
                <a:xfrm>
                  <a:off x="3419957" y="2399305"/>
                  <a:ext cx="574200" cy="19137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220EAB1E-4499-47FA-9DA9-7B90BC8A9C6A}"/>
                  </a:ext>
                </a:extLst>
              </p14:cNvPr>
              <p14:cNvContentPartPr/>
              <p14:nvPr/>
            </p14:nvContentPartPr>
            <p14:xfrm>
              <a:off x="1015057" y="2545298"/>
              <a:ext cx="389880" cy="96390"/>
            </p14:xfrm>
          </p:contentPart>
        </mc:Choice>
        <mc:Fallback xmlns="">
          <p:pic>
            <p:nvPicPr>
              <p:cNvPr id="49" name="Ink 48">
                <a:extLst>
                  <a:ext uri="{FF2B5EF4-FFF2-40B4-BE49-F238E27FC236}">
                    <a16:creationId xmlns:a16="http://schemas.microsoft.com/office/drawing/2014/main" id="{220EAB1E-4499-47FA-9DA9-7B90BC8A9C6A}"/>
                  </a:ext>
                </a:extLst>
              </p:cNvPr>
              <p:cNvPicPr/>
              <p:nvPr/>
            </p:nvPicPr>
            <p:blipFill>
              <a:blip r:embed="rId37"/>
              <a:stretch>
                <a:fillRect/>
              </a:stretch>
            </p:blipFill>
            <p:spPr>
              <a:xfrm>
                <a:off x="979057" y="2509332"/>
                <a:ext cx="461520" cy="167963"/>
              </a:xfrm>
              <a:prstGeom prst="rect">
                <a:avLst/>
              </a:prstGeom>
            </p:spPr>
          </p:pic>
        </mc:Fallback>
      </mc:AlternateContent>
      <p:grpSp>
        <p:nvGrpSpPr>
          <p:cNvPr id="55" name="Group 54">
            <a:extLst>
              <a:ext uri="{FF2B5EF4-FFF2-40B4-BE49-F238E27FC236}">
                <a16:creationId xmlns:a16="http://schemas.microsoft.com/office/drawing/2014/main" id="{08F310CB-FEE8-4D34-9219-67EDCBF7A6E8}"/>
              </a:ext>
            </a:extLst>
          </p:cNvPr>
          <p:cNvGrpSpPr/>
          <p:nvPr/>
        </p:nvGrpSpPr>
        <p:grpSpPr>
          <a:xfrm>
            <a:off x="711577" y="1765808"/>
            <a:ext cx="3031020" cy="1572750"/>
            <a:chOff x="1137557" y="981734"/>
            <a:chExt cx="4041360" cy="2097000"/>
          </a:xfrm>
        </p:grpSpPr>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95738AC6-A8BD-4E2A-8932-79CE245113B4}"/>
                    </a:ext>
                  </a:extLst>
                </p14:cNvPr>
                <p14:cNvContentPartPr/>
                <p14:nvPr/>
              </p14:nvContentPartPr>
              <p14:xfrm>
                <a:off x="1137557" y="1478534"/>
                <a:ext cx="4005720" cy="1569600"/>
              </p14:xfrm>
            </p:contentPart>
          </mc:Choice>
          <mc:Fallback xmlns="">
            <p:pic>
              <p:nvPicPr>
                <p:cNvPr id="22" name="Ink 21">
                  <a:extLst>
                    <a:ext uri="{FF2B5EF4-FFF2-40B4-BE49-F238E27FC236}">
                      <a16:creationId xmlns:a16="http://schemas.microsoft.com/office/drawing/2014/main" id="{95738AC6-A8BD-4E2A-8932-79CE245113B4}"/>
                    </a:ext>
                  </a:extLst>
                </p:cNvPr>
                <p:cNvPicPr/>
                <p:nvPr/>
              </p:nvPicPr>
              <p:blipFill>
                <a:blip r:embed="rId39"/>
                <a:stretch>
                  <a:fillRect/>
                </a:stretch>
              </p:blipFill>
              <p:spPr>
                <a:xfrm>
                  <a:off x="1101560" y="1442534"/>
                  <a:ext cx="4077354" cy="1641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10A40269-C477-4DA2-A53E-791824AACA72}"/>
                    </a:ext>
                  </a:extLst>
                </p14:cNvPr>
                <p14:cNvContentPartPr/>
                <p14:nvPr/>
              </p14:nvContentPartPr>
              <p14:xfrm>
                <a:off x="1228997" y="981734"/>
                <a:ext cx="3949920" cy="2001240"/>
              </p14:xfrm>
            </p:contentPart>
          </mc:Choice>
          <mc:Fallback xmlns="">
            <p:pic>
              <p:nvPicPr>
                <p:cNvPr id="23" name="Ink 22">
                  <a:extLst>
                    <a:ext uri="{FF2B5EF4-FFF2-40B4-BE49-F238E27FC236}">
                      <a16:creationId xmlns:a16="http://schemas.microsoft.com/office/drawing/2014/main" id="{10A40269-C477-4DA2-A53E-791824AACA72}"/>
                    </a:ext>
                  </a:extLst>
                </p:cNvPr>
                <p:cNvPicPr/>
                <p:nvPr/>
              </p:nvPicPr>
              <p:blipFill>
                <a:blip r:embed="rId41"/>
                <a:stretch>
                  <a:fillRect/>
                </a:stretch>
              </p:blipFill>
              <p:spPr>
                <a:xfrm>
                  <a:off x="1193000" y="945734"/>
                  <a:ext cx="4021553" cy="2072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1768578B-543E-4CF0-A0BE-A0B96474446F}"/>
                    </a:ext>
                  </a:extLst>
                </p14:cNvPr>
                <p14:cNvContentPartPr/>
                <p14:nvPr/>
              </p14:nvContentPartPr>
              <p14:xfrm>
                <a:off x="4814237" y="2933654"/>
                <a:ext cx="2880" cy="360"/>
              </p14:xfrm>
            </p:contentPart>
          </mc:Choice>
          <mc:Fallback xmlns="">
            <p:pic>
              <p:nvPicPr>
                <p:cNvPr id="53" name="Ink 52">
                  <a:extLst>
                    <a:ext uri="{FF2B5EF4-FFF2-40B4-BE49-F238E27FC236}">
                      <a16:creationId xmlns:a16="http://schemas.microsoft.com/office/drawing/2014/main" id="{1768578B-543E-4CF0-A0BE-A0B96474446F}"/>
                    </a:ext>
                  </a:extLst>
                </p:cNvPr>
                <p:cNvPicPr/>
                <p:nvPr/>
              </p:nvPicPr>
              <p:blipFill>
                <a:blip r:embed="rId43"/>
                <a:stretch>
                  <a:fillRect/>
                </a:stretch>
              </p:blipFill>
              <p:spPr>
                <a:xfrm>
                  <a:off x="4782237" y="2897654"/>
                  <a:ext cx="665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4" name="Ink 53">
                  <a:extLst>
                    <a:ext uri="{FF2B5EF4-FFF2-40B4-BE49-F238E27FC236}">
                      <a16:creationId xmlns:a16="http://schemas.microsoft.com/office/drawing/2014/main" id="{029C2EE1-8B8B-47D2-93E5-57F3CCD59800}"/>
                    </a:ext>
                  </a:extLst>
                </p14:cNvPr>
                <p14:cNvContentPartPr/>
                <p14:nvPr/>
              </p14:nvContentPartPr>
              <p14:xfrm>
                <a:off x="4906397" y="2937974"/>
                <a:ext cx="264600" cy="140760"/>
              </p14:xfrm>
            </p:contentPart>
          </mc:Choice>
          <mc:Fallback xmlns="">
            <p:pic>
              <p:nvPicPr>
                <p:cNvPr id="54" name="Ink 53">
                  <a:extLst>
                    <a:ext uri="{FF2B5EF4-FFF2-40B4-BE49-F238E27FC236}">
                      <a16:creationId xmlns:a16="http://schemas.microsoft.com/office/drawing/2014/main" id="{029C2EE1-8B8B-47D2-93E5-57F3CCD59800}"/>
                    </a:ext>
                  </a:extLst>
                </p:cNvPr>
                <p:cNvPicPr/>
                <p:nvPr/>
              </p:nvPicPr>
              <p:blipFill>
                <a:blip r:embed="rId45"/>
                <a:stretch>
                  <a:fillRect/>
                </a:stretch>
              </p:blipFill>
              <p:spPr>
                <a:xfrm>
                  <a:off x="4870397" y="2901974"/>
                  <a:ext cx="336240" cy="212400"/>
                </a:xfrm>
                <a:prstGeom prst="rect">
                  <a:avLst/>
                </a:prstGeom>
              </p:spPr>
            </p:pic>
          </mc:Fallback>
        </mc:AlternateContent>
      </p:grpSp>
      <p:cxnSp>
        <p:nvCxnSpPr>
          <p:cNvPr id="106" name="Straight Connector 105">
            <a:extLst>
              <a:ext uri="{FF2B5EF4-FFF2-40B4-BE49-F238E27FC236}">
                <a16:creationId xmlns:a16="http://schemas.microsoft.com/office/drawing/2014/main" id="{0ED40698-A66F-462F-BA20-A37E3D159A54}"/>
              </a:ext>
            </a:extLst>
          </p:cNvPr>
          <p:cNvCxnSpPr>
            <a:cxnSpLocks/>
          </p:cNvCxnSpPr>
          <p:nvPr/>
        </p:nvCxnSpPr>
        <p:spPr>
          <a:xfrm flipV="1">
            <a:off x="5172556" y="4323923"/>
            <a:ext cx="2227942" cy="1432168"/>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E3C09642-531C-4FC4-A7DC-0B238AAFD1AF}"/>
              </a:ext>
            </a:extLst>
          </p:cNvPr>
          <p:cNvCxnSpPr>
            <a:cxnSpLocks/>
          </p:cNvCxnSpPr>
          <p:nvPr/>
        </p:nvCxnSpPr>
        <p:spPr>
          <a:xfrm flipV="1">
            <a:off x="4748186" y="4158877"/>
            <a:ext cx="2227942" cy="1432168"/>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93F727AC-AF7F-419A-8785-701AB5020E3E}"/>
              </a:ext>
            </a:extLst>
          </p:cNvPr>
          <p:cNvCxnSpPr>
            <a:cxnSpLocks/>
          </p:cNvCxnSpPr>
          <p:nvPr/>
        </p:nvCxnSpPr>
        <p:spPr>
          <a:xfrm flipV="1">
            <a:off x="4323816" y="3993832"/>
            <a:ext cx="2227942" cy="1432168"/>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565C417A-EF22-401D-9425-E01D02746550}"/>
              </a:ext>
            </a:extLst>
          </p:cNvPr>
          <p:cNvCxnSpPr>
            <a:cxnSpLocks/>
          </p:cNvCxnSpPr>
          <p:nvPr/>
        </p:nvCxnSpPr>
        <p:spPr>
          <a:xfrm flipV="1">
            <a:off x="3899446" y="3828787"/>
            <a:ext cx="2227942" cy="1432168"/>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528FDA57-99C4-4E57-B036-19315D189216}"/>
              </a:ext>
            </a:extLst>
          </p:cNvPr>
          <p:cNvCxnSpPr>
            <a:cxnSpLocks/>
          </p:cNvCxnSpPr>
          <p:nvPr/>
        </p:nvCxnSpPr>
        <p:spPr>
          <a:xfrm flipV="1">
            <a:off x="3475077" y="3663741"/>
            <a:ext cx="2227942" cy="1432168"/>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0F6EF290-369B-4B38-807D-C0D60D2BFB50}"/>
              </a:ext>
            </a:extLst>
          </p:cNvPr>
          <p:cNvCxnSpPr>
            <a:cxnSpLocks/>
          </p:cNvCxnSpPr>
          <p:nvPr/>
        </p:nvCxnSpPr>
        <p:spPr>
          <a:xfrm>
            <a:off x="3918201" y="4465159"/>
            <a:ext cx="2138020" cy="1077971"/>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9F402C6-264C-4889-8C02-6A7268E6702B}"/>
              </a:ext>
            </a:extLst>
          </p:cNvPr>
          <p:cNvCxnSpPr>
            <a:cxnSpLocks/>
          </p:cNvCxnSpPr>
          <p:nvPr/>
        </p:nvCxnSpPr>
        <p:spPr>
          <a:xfrm>
            <a:off x="3691491" y="4642347"/>
            <a:ext cx="2138020" cy="1077971"/>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F5942CF8-89D5-4AE7-A344-E783AAC20DE8}"/>
              </a:ext>
            </a:extLst>
          </p:cNvPr>
          <p:cNvCxnSpPr>
            <a:cxnSpLocks/>
          </p:cNvCxnSpPr>
          <p:nvPr/>
        </p:nvCxnSpPr>
        <p:spPr>
          <a:xfrm>
            <a:off x="3464781" y="4819535"/>
            <a:ext cx="2138020" cy="1077971"/>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E8F7CB97-7CB9-4DF5-8EA3-973112A64BCE}"/>
              </a:ext>
            </a:extLst>
          </p:cNvPr>
          <p:cNvCxnSpPr>
            <a:cxnSpLocks/>
          </p:cNvCxnSpPr>
          <p:nvPr/>
        </p:nvCxnSpPr>
        <p:spPr>
          <a:xfrm>
            <a:off x="4850482" y="3978923"/>
            <a:ext cx="2138020" cy="1077971"/>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DB044CA-DBC0-40A5-9086-B4B15B4B311D}"/>
              </a:ext>
            </a:extLst>
          </p:cNvPr>
          <p:cNvCxnSpPr>
            <a:cxnSpLocks/>
          </p:cNvCxnSpPr>
          <p:nvPr/>
        </p:nvCxnSpPr>
        <p:spPr>
          <a:xfrm>
            <a:off x="5108468" y="3801734"/>
            <a:ext cx="2138020" cy="1077971"/>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1F74DEF7-079E-46B0-922F-01C2DCC6F9DF}"/>
              </a:ext>
            </a:extLst>
          </p:cNvPr>
          <p:cNvCxnSpPr>
            <a:cxnSpLocks/>
          </p:cNvCxnSpPr>
          <p:nvPr/>
        </p:nvCxnSpPr>
        <p:spPr>
          <a:xfrm>
            <a:off x="5366454" y="3624546"/>
            <a:ext cx="2138020" cy="1077971"/>
          </a:xfrm>
          <a:prstGeom prst="line">
            <a:avLst/>
          </a:prstGeom>
          <a:ln w="19050"/>
        </p:spPr>
        <p:style>
          <a:lnRef idx="1">
            <a:schemeClr val="dk1"/>
          </a:lnRef>
          <a:fillRef idx="0">
            <a:schemeClr val="dk1"/>
          </a:fillRef>
          <a:effectRef idx="0">
            <a:schemeClr val="dk1"/>
          </a:effectRef>
          <a:fontRef idx="minor">
            <a:schemeClr val="tx1"/>
          </a:fontRef>
        </p:style>
      </p:cxnSp>
      <p:grpSp>
        <p:nvGrpSpPr>
          <p:cNvPr id="127" name="Group 126">
            <a:extLst>
              <a:ext uri="{FF2B5EF4-FFF2-40B4-BE49-F238E27FC236}">
                <a16:creationId xmlns:a16="http://schemas.microsoft.com/office/drawing/2014/main" id="{1566FC4A-925B-42B7-BA97-51026FC989B7}"/>
              </a:ext>
            </a:extLst>
          </p:cNvPr>
          <p:cNvGrpSpPr/>
          <p:nvPr/>
        </p:nvGrpSpPr>
        <p:grpSpPr>
          <a:xfrm>
            <a:off x="5286686" y="3761748"/>
            <a:ext cx="152613" cy="206147"/>
            <a:chOff x="4171962" y="4398201"/>
            <a:chExt cx="620786" cy="964008"/>
          </a:xfrm>
        </p:grpSpPr>
        <p:sp>
          <p:nvSpPr>
            <p:cNvPr id="128" name="Rectangle 127">
              <a:extLst>
                <a:ext uri="{FF2B5EF4-FFF2-40B4-BE49-F238E27FC236}">
                  <a16:creationId xmlns:a16="http://schemas.microsoft.com/office/drawing/2014/main" id="{3FC55192-5AAC-4C65-9F30-AE8A3074E8EB}"/>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29" name="Isosceles Triangle 128">
              <a:extLst>
                <a:ext uri="{FF2B5EF4-FFF2-40B4-BE49-F238E27FC236}">
                  <a16:creationId xmlns:a16="http://schemas.microsoft.com/office/drawing/2014/main" id="{5BCCE22B-1B1D-426A-80C0-78CF0568F522}"/>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0" name="Rectangle 129">
              <a:extLst>
                <a:ext uri="{FF2B5EF4-FFF2-40B4-BE49-F238E27FC236}">
                  <a16:creationId xmlns:a16="http://schemas.microsoft.com/office/drawing/2014/main" id="{0F4194E5-D476-414A-9A23-CB4E0B513717}"/>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83" name="Group 82">
            <a:extLst>
              <a:ext uri="{FF2B5EF4-FFF2-40B4-BE49-F238E27FC236}">
                <a16:creationId xmlns:a16="http://schemas.microsoft.com/office/drawing/2014/main" id="{A908EE6A-9406-4F74-A1B4-1D63D6E8385E}"/>
              </a:ext>
            </a:extLst>
          </p:cNvPr>
          <p:cNvGrpSpPr/>
          <p:nvPr/>
        </p:nvGrpSpPr>
        <p:grpSpPr>
          <a:xfrm>
            <a:off x="3873695" y="4460797"/>
            <a:ext cx="152613" cy="206147"/>
            <a:chOff x="4171962" y="4398201"/>
            <a:chExt cx="620786" cy="964008"/>
          </a:xfrm>
        </p:grpSpPr>
        <p:sp>
          <p:nvSpPr>
            <p:cNvPr id="76" name="Rectangle 75">
              <a:extLst>
                <a:ext uri="{FF2B5EF4-FFF2-40B4-BE49-F238E27FC236}">
                  <a16:creationId xmlns:a16="http://schemas.microsoft.com/office/drawing/2014/main" id="{CA5B600D-15F2-45BA-AE35-7B6D994B3B9C}"/>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7" name="Isosceles Triangle 76">
              <a:extLst>
                <a:ext uri="{FF2B5EF4-FFF2-40B4-BE49-F238E27FC236}">
                  <a16:creationId xmlns:a16="http://schemas.microsoft.com/office/drawing/2014/main" id="{C658256F-C9CF-49CA-A7C4-4F0DBC767854}"/>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8" name="Rectangle 77">
              <a:extLst>
                <a:ext uri="{FF2B5EF4-FFF2-40B4-BE49-F238E27FC236}">
                  <a16:creationId xmlns:a16="http://schemas.microsoft.com/office/drawing/2014/main" id="{AEC35683-5DDA-41F7-B0A7-EFF520469943}"/>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49" name="Group 148">
            <a:extLst>
              <a:ext uri="{FF2B5EF4-FFF2-40B4-BE49-F238E27FC236}">
                <a16:creationId xmlns:a16="http://schemas.microsoft.com/office/drawing/2014/main" id="{65F6ABA5-03D5-48A8-81C4-C81D3295414B}"/>
              </a:ext>
            </a:extLst>
          </p:cNvPr>
          <p:cNvGrpSpPr/>
          <p:nvPr/>
        </p:nvGrpSpPr>
        <p:grpSpPr>
          <a:xfrm>
            <a:off x="5422192" y="4236046"/>
            <a:ext cx="222155" cy="291773"/>
            <a:chOff x="2773120" y="4699544"/>
            <a:chExt cx="955600" cy="1539266"/>
          </a:xfrm>
        </p:grpSpPr>
        <p:sp>
          <p:nvSpPr>
            <p:cNvPr id="135" name="Rectangle 134">
              <a:extLst>
                <a:ext uri="{FF2B5EF4-FFF2-40B4-BE49-F238E27FC236}">
                  <a16:creationId xmlns:a16="http://schemas.microsoft.com/office/drawing/2014/main" id="{B4FCDD12-4C15-4E06-B796-9E7D2F311409}"/>
                </a:ext>
              </a:extLst>
            </p:cNvPr>
            <p:cNvSpPr/>
            <p:nvPr/>
          </p:nvSpPr>
          <p:spPr>
            <a:xfrm>
              <a:off x="2773120" y="5472048"/>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6" name="Rectangle 135">
              <a:extLst>
                <a:ext uri="{FF2B5EF4-FFF2-40B4-BE49-F238E27FC236}">
                  <a16:creationId xmlns:a16="http://schemas.microsoft.com/office/drawing/2014/main" id="{01F9D747-CD4B-4D9E-B484-C7BED17A9E8A}"/>
                </a:ext>
              </a:extLst>
            </p:cNvPr>
            <p:cNvSpPr/>
            <p:nvPr/>
          </p:nvSpPr>
          <p:spPr>
            <a:xfrm>
              <a:off x="2849223" y="5601728"/>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8" name="Rectangle 137">
              <a:extLst>
                <a:ext uri="{FF2B5EF4-FFF2-40B4-BE49-F238E27FC236}">
                  <a16:creationId xmlns:a16="http://schemas.microsoft.com/office/drawing/2014/main" id="{D301018B-A962-48AB-9A59-0AB7C187E209}"/>
                </a:ext>
              </a:extLst>
            </p:cNvPr>
            <p:cNvSpPr/>
            <p:nvPr/>
          </p:nvSpPr>
          <p:spPr>
            <a:xfrm>
              <a:off x="3405726" y="5601727"/>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9" name="Rectangle 138">
              <a:extLst>
                <a:ext uri="{FF2B5EF4-FFF2-40B4-BE49-F238E27FC236}">
                  <a16:creationId xmlns:a16="http://schemas.microsoft.com/office/drawing/2014/main" id="{CCB076DC-361B-4262-86D8-632F55FD5E9F}"/>
                </a:ext>
              </a:extLst>
            </p:cNvPr>
            <p:cNvSpPr/>
            <p:nvPr/>
          </p:nvSpPr>
          <p:spPr>
            <a:xfrm>
              <a:off x="3149463" y="5837912"/>
              <a:ext cx="21089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0" name="Rectangle 139">
              <a:extLst>
                <a:ext uri="{FF2B5EF4-FFF2-40B4-BE49-F238E27FC236}">
                  <a16:creationId xmlns:a16="http://schemas.microsoft.com/office/drawing/2014/main" id="{877B04A0-EF60-44F7-AA78-7AA4E243A0C1}"/>
                </a:ext>
              </a:extLst>
            </p:cNvPr>
            <p:cNvSpPr/>
            <p:nvPr/>
          </p:nvSpPr>
          <p:spPr>
            <a:xfrm>
              <a:off x="3252183" y="5837912"/>
              <a:ext cx="10817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1" name="Rectangle 140">
              <a:extLst>
                <a:ext uri="{FF2B5EF4-FFF2-40B4-BE49-F238E27FC236}">
                  <a16:creationId xmlns:a16="http://schemas.microsoft.com/office/drawing/2014/main" id="{17AF40AA-6FF7-4655-836B-0FEB0506F4E5}"/>
                </a:ext>
              </a:extLst>
            </p:cNvPr>
            <p:cNvSpPr/>
            <p:nvPr/>
          </p:nvSpPr>
          <p:spPr>
            <a:xfrm>
              <a:off x="2774950" y="4699544"/>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2" name="Rectangle 141">
              <a:extLst>
                <a:ext uri="{FF2B5EF4-FFF2-40B4-BE49-F238E27FC236}">
                  <a16:creationId xmlns:a16="http://schemas.microsoft.com/office/drawing/2014/main" id="{5BE686D1-5E45-4499-BA24-2CC60F6C69C8}"/>
                </a:ext>
              </a:extLst>
            </p:cNvPr>
            <p:cNvSpPr/>
            <p:nvPr/>
          </p:nvSpPr>
          <p:spPr>
            <a:xfrm>
              <a:off x="2851053" y="4829224"/>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43" name="Rectangle 142">
              <a:extLst>
                <a:ext uri="{FF2B5EF4-FFF2-40B4-BE49-F238E27FC236}">
                  <a16:creationId xmlns:a16="http://schemas.microsoft.com/office/drawing/2014/main" id="{3CAA67FC-42D7-42AF-AA32-00C27085578C}"/>
                </a:ext>
              </a:extLst>
            </p:cNvPr>
            <p:cNvSpPr/>
            <p:nvPr/>
          </p:nvSpPr>
          <p:spPr>
            <a:xfrm>
              <a:off x="3407556" y="4829223"/>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50" name="Group 149">
            <a:extLst>
              <a:ext uri="{FF2B5EF4-FFF2-40B4-BE49-F238E27FC236}">
                <a16:creationId xmlns:a16="http://schemas.microsoft.com/office/drawing/2014/main" id="{22585C85-2388-4F58-9C21-999B7F0FEC98}"/>
              </a:ext>
            </a:extLst>
          </p:cNvPr>
          <p:cNvGrpSpPr/>
          <p:nvPr/>
        </p:nvGrpSpPr>
        <p:grpSpPr>
          <a:xfrm>
            <a:off x="4924353" y="4938170"/>
            <a:ext cx="222155" cy="291773"/>
            <a:chOff x="2773120" y="4699544"/>
            <a:chExt cx="955600" cy="1539266"/>
          </a:xfrm>
        </p:grpSpPr>
        <p:sp>
          <p:nvSpPr>
            <p:cNvPr id="151" name="Rectangle 150">
              <a:extLst>
                <a:ext uri="{FF2B5EF4-FFF2-40B4-BE49-F238E27FC236}">
                  <a16:creationId xmlns:a16="http://schemas.microsoft.com/office/drawing/2014/main" id="{F86A3A13-3166-4FF3-B4FC-A7A95D0CC55B}"/>
                </a:ext>
              </a:extLst>
            </p:cNvPr>
            <p:cNvSpPr/>
            <p:nvPr/>
          </p:nvSpPr>
          <p:spPr>
            <a:xfrm>
              <a:off x="2773120" y="5472048"/>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2" name="Rectangle 151">
              <a:extLst>
                <a:ext uri="{FF2B5EF4-FFF2-40B4-BE49-F238E27FC236}">
                  <a16:creationId xmlns:a16="http://schemas.microsoft.com/office/drawing/2014/main" id="{D41978D8-834D-41A4-B600-B6B5A9DBD6ED}"/>
                </a:ext>
              </a:extLst>
            </p:cNvPr>
            <p:cNvSpPr/>
            <p:nvPr/>
          </p:nvSpPr>
          <p:spPr>
            <a:xfrm>
              <a:off x="2849223" y="5601728"/>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3" name="Rectangle 152">
              <a:extLst>
                <a:ext uri="{FF2B5EF4-FFF2-40B4-BE49-F238E27FC236}">
                  <a16:creationId xmlns:a16="http://schemas.microsoft.com/office/drawing/2014/main" id="{019D21D6-EAAA-4889-BF15-98D8CA669D68}"/>
                </a:ext>
              </a:extLst>
            </p:cNvPr>
            <p:cNvSpPr/>
            <p:nvPr/>
          </p:nvSpPr>
          <p:spPr>
            <a:xfrm>
              <a:off x="3405726" y="5601727"/>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4" name="Rectangle 153">
              <a:extLst>
                <a:ext uri="{FF2B5EF4-FFF2-40B4-BE49-F238E27FC236}">
                  <a16:creationId xmlns:a16="http://schemas.microsoft.com/office/drawing/2014/main" id="{6EDFFB53-C3D2-4E66-9384-82894F5F67C5}"/>
                </a:ext>
              </a:extLst>
            </p:cNvPr>
            <p:cNvSpPr/>
            <p:nvPr/>
          </p:nvSpPr>
          <p:spPr>
            <a:xfrm>
              <a:off x="3149463" y="5837912"/>
              <a:ext cx="21089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5" name="Rectangle 154">
              <a:extLst>
                <a:ext uri="{FF2B5EF4-FFF2-40B4-BE49-F238E27FC236}">
                  <a16:creationId xmlns:a16="http://schemas.microsoft.com/office/drawing/2014/main" id="{33EC4CD9-78BB-4E77-902A-BBBF1717B95E}"/>
                </a:ext>
              </a:extLst>
            </p:cNvPr>
            <p:cNvSpPr/>
            <p:nvPr/>
          </p:nvSpPr>
          <p:spPr>
            <a:xfrm>
              <a:off x="3252183" y="5837912"/>
              <a:ext cx="10817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6" name="Rectangle 155">
              <a:extLst>
                <a:ext uri="{FF2B5EF4-FFF2-40B4-BE49-F238E27FC236}">
                  <a16:creationId xmlns:a16="http://schemas.microsoft.com/office/drawing/2014/main" id="{FE858F02-964E-483A-82D9-CD15584BF892}"/>
                </a:ext>
              </a:extLst>
            </p:cNvPr>
            <p:cNvSpPr/>
            <p:nvPr/>
          </p:nvSpPr>
          <p:spPr>
            <a:xfrm>
              <a:off x="2774950" y="4699544"/>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7" name="Rectangle 156">
              <a:extLst>
                <a:ext uri="{FF2B5EF4-FFF2-40B4-BE49-F238E27FC236}">
                  <a16:creationId xmlns:a16="http://schemas.microsoft.com/office/drawing/2014/main" id="{D6B3AB87-92CE-4752-BA17-2707F0B61538}"/>
                </a:ext>
              </a:extLst>
            </p:cNvPr>
            <p:cNvSpPr/>
            <p:nvPr/>
          </p:nvSpPr>
          <p:spPr>
            <a:xfrm>
              <a:off x="2851053" y="4829224"/>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8" name="Rectangle 157">
              <a:extLst>
                <a:ext uri="{FF2B5EF4-FFF2-40B4-BE49-F238E27FC236}">
                  <a16:creationId xmlns:a16="http://schemas.microsoft.com/office/drawing/2014/main" id="{C2D22985-4923-4C62-B253-1803E8905C38}"/>
                </a:ext>
              </a:extLst>
            </p:cNvPr>
            <p:cNvSpPr/>
            <p:nvPr/>
          </p:nvSpPr>
          <p:spPr>
            <a:xfrm>
              <a:off x="3407556" y="4829223"/>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59" name="Group 158">
            <a:extLst>
              <a:ext uri="{FF2B5EF4-FFF2-40B4-BE49-F238E27FC236}">
                <a16:creationId xmlns:a16="http://schemas.microsoft.com/office/drawing/2014/main" id="{937B2CD7-65F6-4204-8B3B-8CE766F5C9AF}"/>
              </a:ext>
            </a:extLst>
          </p:cNvPr>
          <p:cNvGrpSpPr/>
          <p:nvPr/>
        </p:nvGrpSpPr>
        <p:grpSpPr>
          <a:xfrm>
            <a:off x="4611826" y="5107543"/>
            <a:ext cx="222155" cy="291773"/>
            <a:chOff x="2773120" y="4699544"/>
            <a:chExt cx="955600" cy="1539266"/>
          </a:xfrm>
        </p:grpSpPr>
        <p:sp>
          <p:nvSpPr>
            <p:cNvPr id="160" name="Rectangle 159">
              <a:extLst>
                <a:ext uri="{FF2B5EF4-FFF2-40B4-BE49-F238E27FC236}">
                  <a16:creationId xmlns:a16="http://schemas.microsoft.com/office/drawing/2014/main" id="{2DAE9A6C-6476-4305-B8F2-284B2D0B2DAE}"/>
                </a:ext>
              </a:extLst>
            </p:cNvPr>
            <p:cNvSpPr/>
            <p:nvPr/>
          </p:nvSpPr>
          <p:spPr>
            <a:xfrm>
              <a:off x="2773120" y="5472048"/>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61" name="Rectangle 160">
              <a:extLst>
                <a:ext uri="{FF2B5EF4-FFF2-40B4-BE49-F238E27FC236}">
                  <a16:creationId xmlns:a16="http://schemas.microsoft.com/office/drawing/2014/main" id="{AC21ED4C-0194-43DE-85A2-B7F3361B7217}"/>
                </a:ext>
              </a:extLst>
            </p:cNvPr>
            <p:cNvSpPr/>
            <p:nvPr/>
          </p:nvSpPr>
          <p:spPr>
            <a:xfrm>
              <a:off x="2849223" y="5601728"/>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62" name="Rectangle 161">
              <a:extLst>
                <a:ext uri="{FF2B5EF4-FFF2-40B4-BE49-F238E27FC236}">
                  <a16:creationId xmlns:a16="http://schemas.microsoft.com/office/drawing/2014/main" id="{D631FE6A-EAC8-4F9F-95DB-BA71B4CF04A5}"/>
                </a:ext>
              </a:extLst>
            </p:cNvPr>
            <p:cNvSpPr/>
            <p:nvPr/>
          </p:nvSpPr>
          <p:spPr>
            <a:xfrm>
              <a:off x="3405726" y="5601727"/>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63" name="Rectangle 162">
              <a:extLst>
                <a:ext uri="{FF2B5EF4-FFF2-40B4-BE49-F238E27FC236}">
                  <a16:creationId xmlns:a16="http://schemas.microsoft.com/office/drawing/2014/main" id="{FC5F6E18-0686-4E97-AF54-2ED74C90A028}"/>
                </a:ext>
              </a:extLst>
            </p:cNvPr>
            <p:cNvSpPr/>
            <p:nvPr/>
          </p:nvSpPr>
          <p:spPr>
            <a:xfrm>
              <a:off x="3149463" y="5837912"/>
              <a:ext cx="21089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64" name="Rectangle 163">
              <a:extLst>
                <a:ext uri="{FF2B5EF4-FFF2-40B4-BE49-F238E27FC236}">
                  <a16:creationId xmlns:a16="http://schemas.microsoft.com/office/drawing/2014/main" id="{8BCB4D7D-E208-4235-859D-2A33BFB93E5A}"/>
                </a:ext>
              </a:extLst>
            </p:cNvPr>
            <p:cNvSpPr/>
            <p:nvPr/>
          </p:nvSpPr>
          <p:spPr>
            <a:xfrm>
              <a:off x="3252183" y="5837912"/>
              <a:ext cx="10817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65" name="Rectangle 164">
              <a:extLst>
                <a:ext uri="{FF2B5EF4-FFF2-40B4-BE49-F238E27FC236}">
                  <a16:creationId xmlns:a16="http://schemas.microsoft.com/office/drawing/2014/main" id="{A390E9B9-032B-4CD0-BDAA-81823F6088A7}"/>
                </a:ext>
              </a:extLst>
            </p:cNvPr>
            <p:cNvSpPr/>
            <p:nvPr/>
          </p:nvSpPr>
          <p:spPr>
            <a:xfrm>
              <a:off x="2774950" y="4699544"/>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66" name="Rectangle 165">
              <a:extLst>
                <a:ext uri="{FF2B5EF4-FFF2-40B4-BE49-F238E27FC236}">
                  <a16:creationId xmlns:a16="http://schemas.microsoft.com/office/drawing/2014/main" id="{C0B86585-7E69-4052-8B6A-5A9FE02EC8DA}"/>
                </a:ext>
              </a:extLst>
            </p:cNvPr>
            <p:cNvSpPr/>
            <p:nvPr/>
          </p:nvSpPr>
          <p:spPr>
            <a:xfrm>
              <a:off x="2851053" y="4829224"/>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67" name="Rectangle 166">
              <a:extLst>
                <a:ext uri="{FF2B5EF4-FFF2-40B4-BE49-F238E27FC236}">
                  <a16:creationId xmlns:a16="http://schemas.microsoft.com/office/drawing/2014/main" id="{7263C826-687C-480D-BCBF-E878B81629B7}"/>
                </a:ext>
              </a:extLst>
            </p:cNvPr>
            <p:cNvSpPr/>
            <p:nvPr/>
          </p:nvSpPr>
          <p:spPr>
            <a:xfrm>
              <a:off x="3407556" y="4829223"/>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68" name="Group 167">
            <a:extLst>
              <a:ext uri="{FF2B5EF4-FFF2-40B4-BE49-F238E27FC236}">
                <a16:creationId xmlns:a16="http://schemas.microsoft.com/office/drawing/2014/main" id="{09077622-C271-4D7C-865B-0921D940C861}"/>
              </a:ext>
            </a:extLst>
          </p:cNvPr>
          <p:cNvGrpSpPr/>
          <p:nvPr/>
        </p:nvGrpSpPr>
        <p:grpSpPr>
          <a:xfrm>
            <a:off x="6857674" y="4641106"/>
            <a:ext cx="222155" cy="291773"/>
            <a:chOff x="2773120" y="4699544"/>
            <a:chExt cx="955600" cy="1539266"/>
          </a:xfrm>
        </p:grpSpPr>
        <p:sp>
          <p:nvSpPr>
            <p:cNvPr id="169" name="Rectangle 168">
              <a:extLst>
                <a:ext uri="{FF2B5EF4-FFF2-40B4-BE49-F238E27FC236}">
                  <a16:creationId xmlns:a16="http://schemas.microsoft.com/office/drawing/2014/main" id="{615EBC81-3F12-4D2F-AC32-E0CB6047DAED}"/>
                </a:ext>
              </a:extLst>
            </p:cNvPr>
            <p:cNvSpPr/>
            <p:nvPr/>
          </p:nvSpPr>
          <p:spPr>
            <a:xfrm>
              <a:off x="2773120" y="5472048"/>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70" name="Rectangle 169">
              <a:extLst>
                <a:ext uri="{FF2B5EF4-FFF2-40B4-BE49-F238E27FC236}">
                  <a16:creationId xmlns:a16="http://schemas.microsoft.com/office/drawing/2014/main" id="{E269CA63-CACF-43D7-939C-4D54BD52795A}"/>
                </a:ext>
              </a:extLst>
            </p:cNvPr>
            <p:cNvSpPr/>
            <p:nvPr/>
          </p:nvSpPr>
          <p:spPr>
            <a:xfrm>
              <a:off x="2849223" y="5601728"/>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71" name="Rectangle 170">
              <a:extLst>
                <a:ext uri="{FF2B5EF4-FFF2-40B4-BE49-F238E27FC236}">
                  <a16:creationId xmlns:a16="http://schemas.microsoft.com/office/drawing/2014/main" id="{1A3B42B1-4439-4ADA-B1DE-21928B34F072}"/>
                </a:ext>
              </a:extLst>
            </p:cNvPr>
            <p:cNvSpPr/>
            <p:nvPr/>
          </p:nvSpPr>
          <p:spPr>
            <a:xfrm>
              <a:off x="3405726" y="5601727"/>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72" name="Rectangle 171">
              <a:extLst>
                <a:ext uri="{FF2B5EF4-FFF2-40B4-BE49-F238E27FC236}">
                  <a16:creationId xmlns:a16="http://schemas.microsoft.com/office/drawing/2014/main" id="{5ECA35A6-ED86-4013-8702-55CD9E6FF102}"/>
                </a:ext>
              </a:extLst>
            </p:cNvPr>
            <p:cNvSpPr/>
            <p:nvPr/>
          </p:nvSpPr>
          <p:spPr>
            <a:xfrm>
              <a:off x="3149463" y="5837912"/>
              <a:ext cx="21089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73" name="Rectangle 172">
              <a:extLst>
                <a:ext uri="{FF2B5EF4-FFF2-40B4-BE49-F238E27FC236}">
                  <a16:creationId xmlns:a16="http://schemas.microsoft.com/office/drawing/2014/main" id="{09EB0F2A-A46B-4DC0-8D8E-EBA9F70C1412}"/>
                </a:ext>
              </a:extLst>
            </p:cNvPr>
            <p:cNvSpPr/>
            <p:nvPr/>
          </p:nvSpPr>
          <p:spPr>
            <a:xfrm>
              <a:off x="3252183" y="5837912"/>
              <a:ext cx="10817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74" name="Rectangle 173">
              <a:extLst>
                <a:ext uri="{FF2B5EF4-FFF2-40B4-BE49-F238E27FC236}">
                  <a16:creationId xmlns:a16="http://schemas.microsoft.com/office/drawing/2014/main" id="{3953FD77-3BB1-48A2-AC71-AAC160D22D4D}"/>
                </a:ext>
              </a:extLst>
            </p:cNvPr>
            <p:cNvSpPr/>
            <p:nvPr/>
          </p:nvSpPr>
          <p:spPr>
            <a:xfrm>
              <a:off x="2774950" y="4699544"/>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75" name="Rectangle 174">
              <a:extLst>
                <a:ext uri="{FF2B5EF4-FFF2-40B4-BE49-F238E27FC236}">
                  <a16:creationId xmlns:a16="http://schemas.microsoft.com/office/drawing/2014/main" id="{68D69EB6-3F34-45EE-8EB3-8504A40B552F}"/>
                </a:ext>
              </a:extLst>
            </p:cNvPr>
            <p:cNvSpPr/>
            <p:nvPr/>
          </p:nvSpPr>
          <p:spPr>
            <a:xfrm>
              <a:off x="2851053" y="4829224"/>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76" name="Rectangle 175">
              <a:extLst>
                <a:ext uri="{FF2B5EF4-FFF2-40B4-BE49-F238E27FC236}">
                  <a16:creationId xmlns:a16="http://schemas.microsoft.com/office/drawing/2014/main" id="{1822FA8B-A0BE-4A63-9D73-D9EA54C1E3F6}"/>
                </a:ext>
              </a:extLst>
            </p:cNvPr>
            <p:cNvSpPr/>
            <p:nvPr/>
          </p:nvSpPr>
          <p:spPr>
            <a:xfrm>
              <a:off x="3407556" y="4829223"/>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77" name="Group 176">
            <a:extLst>
              <a:ext uri="{FF2B5EF4-FFF2-40B4-BE49-F238E27FC236}">
                <a16:creationId xmlns:a16="http://schemas.microsoft.com/office/drawing/2014/main" id="{6C5CB255-03DB-4B8D-8256-D9F9C870DD0F}"/>
              </a:ext>
            </a:extLst>
          </p:cNvPr>
          <p:cNvGrpSpPr/>
          <p:nvPr/>
        </p:nvGrpSpPr>
        <p:grpSpPr>
          <a:xfrm>
            <a:off x="7170534" y="4505230"/>
            <a:ext cx="222155" cy="291773"/>
            <a:chOff x="2773120" y="4699544"/>
            <a:chExt cx="955600" cy="1539266"/>
          </a:xfrm>
        </p:grpSpPr>
        <p:sp>
          <p:nvSpPr>
            <p:cNvPr id="178" name="Rectangle 177">
              <a:extLst>
                <a:ext uri="{FF2B5EF4-FFF2-40B4-BE49-F238E27FC236}">
                  <a16:creationId xmlns:a16="http://schemas.microsoft.com/office/drawing/2014/main" id="{85B2B243-163F-4532-B9DA-38303821271A}"/>
                </a:ext>
              </a:extLst>
            </p:cNvPr>
            <p:cNvSpPr/>
            <p:nvPr/>
          </p:nvSpPr>
          <p:spPr>
            <a:xfrm>
              <a:off x="2773120" y="5472048"/>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79" name="Rectangle 178">
              <a:extLst>
                <a:ext uri="{FF2B5EF4-FFF2-40B4-BE49-F238E27FC236}">
                  <a16:creationId xmlns:a16="http://schemas.microsoft.com/office/drawing/2014/main" id="{D64098A5-AA52-41AD-A69A-11211CB4957C}"/>
                </a:ext>
              </a:extLst>
            </p:cNvPr>
            <p:cNvSpPr/>
            <p:nvPr/>
          </p:nvSpPr>
          <p:spPr>
            <a:xfrm>
              <a:off x="2849223" y="5601728"/>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80" name="Rectangle 179">
              <a:extLst>
                <a:ext uri="{FF2B5EF4-FFF2-40B4-BE49-F238E27FC236}">
                  <a16:creationId xmlns:a16="http://schemas.microsoft.com/office/drawing/2014/main" id="{F4837CB0-3894-4D63-9D90-53FA73404B2C}"/>
                </a:ext>
              </a:extLst>
            </p:cNvPr>
            <p:cNvSpPr/>
            <p:nvPr/>
          </p:nvSpPr>
          <p:spPr>
            <a:xfrm>
              <a:off x="3405726" y="5601727"/>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81" name="Rectangle 180">
              <a:extLst>
                <a:ext uri="{FF2B5EF4-FFF2-40B4-BE49-F238E27FC236}">
                  <a16:creationId xmlns:a16="http://schemas.microsoft.com/office/drawing/2014/main" id="{A919AEFF-4186-4812-A74F-5B1B5056432F}"/>
                </a:ext>
              </a:extLst>
            </p:cNvPr>
            <p:cNvSpPr/>
            <p:nvPr/>
          </p:nvSpPr>
          <p:spPr>
            <a:xfrm>
              <a:off x="3149463" y="5837912"/>
              <a:ext cx="21089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82" name="Rectangle 181">
              <a:extLst>
                <a:ext uri="{FF2B5EF4-FFF2-40B4-BE49-F238E27FC236}">
                  <a16:creationId xmlns:a16="http://schemas.microsoft.com/office/drawing/2014/main" id="{B605B858-95C6-46F7-9666-7986C261E585}"/>
                </a:ext>
              </a:extLst>
            </p:cNvPr>
            <p:cNvSpPr/>
            <p:nvPr/>
          </p:nvSpPr>
          <p:spPr>
            <a:xfrm>
              <a:off x="3252183" y="5837912"/>
              <a:ext cx="10817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83" name="Rectangle 182">
              <a:extLst>
                <a:ext uri="{FF2B5EF4-FFF2-40B4-BE49-F238E27FC236}">
                  <a16:creationId xmlns:a16="http://schemas.microsoft.com/office/drawing/2014/main" id="{3D33FF9E-85F7-4B47-887E-94EE19846566}"/>
                </a:ext>
              </a:extLst>
            </p:cNvPr>
            <p:cNvSpPr/>
            <p:nvPr/>
          </p:nvSpPr>
          <p:spPr>
            <a:xfrm>
              <a:off x="2774950" y="4699544"/>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84" name="Rectangle 183">
              <a:extLst>
                <a:ext uri="{FF2B5EF4-FFF2-40B4-BE49-F238E27FC236}">
                  <a16:creationId xmlns:a16="http://schemas.microsoft.com/office/drawing/2014/main" id="{7050CFC5-3BCC-4D5C-97CD-E0CABBCFF5F0}"/>
                </a:ext>
              </a:extLst>
            </p:cNvPr>
            <p:cNvSpPr/>
            <p:nvPr/>
          </p:nvSpPr>
          <p:spPr>
            <a:xfrm>
              <a:off x="2851053" y="4829224"/>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85" name="Rectangle 184">
              <a:extLst>
                <a:ext uri="{FF2B5EF4-FFF2-40B4-BE49-F238E27FC236}">
                  <a16:creationId xmlns:a16="http://schemas.microsoft.com/office/drawing/2014/main" id="{4155F37D-A96C-4F5F-BF9A-40C475AF1CCD}"/>
                </a:ext>
              </a:extLst>
            </p:cNvPr>
            <p:cNvSpPr/>
            <p:nvPr/>
          </p:nvSpPr>
          <p:spPr>
            <a:xfrm>
              <a:off x="3407556" y="4829223"/>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86" name="Group 185">
            <a:extLst>
              <a:ext uri="{FF2B5EF4-FFF2-40B4-BE49-F238E27FC236}">
                <a16:creationId xmlns:a16="http://schemas.microsoft.com/office/drawing/2014/main" id="{F97B6FB1-A7EA-4EBC-B5BE-C00AF5AA2002}"/>
              </a:ext>
            </a:extLst>
          </p:cNvPr>
          <p:cNvGrpSpPr/>
          <p:nvPr/>
        </p:nvGrpSpPr>
        <p:grpSpPr>
          <a:xfrm>
            <a:off x="5095328" y="4104881"/>
            <a:ext cx="152613" cy="206147"/>
            <a:chOff x="4171962" y="4398201"/>
            <a:chExt cx="620786" cy="964008"/>
          </a:xfrm>
        </p:grpSpPr>
        <p:sp>
          <p:nvSpPr>
            <p:cNvPr id="187" name="Rectangle 186">
              <a:extLst>
                <a:ext uri="{FF2B5EF4-FFF2-40B4-BE49-F238E27FC236}">
                  <a16:creationId xmlns:a16="http://schemas.microsoft.com/office/drawing/2014/main" id="{A8DC4DA6-E4F1-4955-AD8A-57B4FFA29867}"/>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88" name="Isosceles Triangle 187">
              <a:extLst>
                <a:ext uri="{FF2B5EF4-FFF2-40B4-BE49-F238E27FC236}">
                  <a16:creationId xmlns:a16="http://schemas.microsoft.com/office/drawing/2014/main" id="{43AF4123-750B-4AD6-A4E5-214FCF7245EA}"/>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89" name="Rectangle 188">
              <a:extLst>
                <a:ext uri="{FF2B5EF4-FFF2-40B4-BE49-F238E27FC236}">
                  <a16:creationId xmlns:a16="http://schemas.microsoft.com/office/drawing/2014/main" id="{11DFEE55-403D-4711-8A9E-5BBF8CE73457}"/>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90" name="Group 189">
            <a:extLst>
              <a:ext uri="{FF2B5EF4-FFF2-40B4-BE49-F238E27FC236}">
                <a16:creationId xmlns:a16="http://schemas.microsoft.com/office/drawing/2014/main" id="{107CC3D6-6FDF-403C-B9EC-503A6AE53F40}"/>
              </a:ext>
            </a:extLst>
          </p:cNvPr>
          <p:cNvGrpSpPr/>
          <p:nvPr/>
        </p:nvGrpSpPr>
        <p:grpSpPr>
          <a:xfrm>
            <a:off x="5602084" y="3784838"/>
            <a:ext cx="152613" cy="206147"/>
            <a:chOff x="4171962" y="4398201"/>
            <a:chExt cx="620786" cy="964008"/>
          </a:xfrm>
        </p:grpSpPr>
        <p:sp>
          <p:nvSpPr>
            <p:cNvPr id="191" name="Rectangle 190">
              <a:extLst>
                <a:ext uri="{FF2B5EF4-FFF2-40B4-BE49-F238E27FC236}">
                  <a16:creationId xmlns:a16="http://schemas.microsoft.com/office/drawing/2014/main" id="{E024EA75-D59D-4095-A7AE-A3E2485BFBCD}"/>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92" name="Isosceles Triangle 191">
              <a:extLst>
                <a:ext uri="{FF2B5EF4-FFF2-40B4-BE49-F238E27FC236}">
                  <a16:creationId xmlns:a16="http://schemas.microsoft.com/office/drawing/2014/main" id="{3E71B198-C898-4E14-999A-36E04F7E35C4}"/>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93" name="Rectangle 192">
              <a:extLst>
                <a:ext uri="{FF2B5EF4-FFF2-40B4-BE49-F238E27FC236}">
                  <a16:creationId xmlns:a16="http://schemas.microsoft.com/office/drawing/2014/main" id="{18DCAA3E-0709-4D4D-9DCF-A443558DEB05}"/>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198" name="Group 197">
            <a:extLst>
              <a:ext uri="{FF2B5EF4-FFF2-40B4-BE49-F238E27FC236}">
                <a16:creationId xmlns:a16="http://schemas.microsoft.com/office/drawing/2014/main" id="{A3D217C5-2619-4D0A-9B17-D49EADC2793C}"/>
              </a:ext>
            </a:extLst>
          </p:cNvPr>
          <p:cNvGrpSpPr/>
          <p:nvPr/>
        </p:nvGrpSpPr>
        <p:grpSpPr>
          <a:xfrm>
            <a:off x="3749333" y="4948346"/>
            <a:ext cx="152613" cy="206147"/>
            <a:chOff x="4171962" y="4398201"/>
            <a:chExt cx="620786" cy="964008"/>
          </a:xfrm>
        </p:grpSpPr>
        <p:sp>
          <p:nvSpPr>
            <p:cNvPr id="199" name="Rectangle 198">
              <a:extLst>
                <a:ext uri="{FF2B5EF4-FFF2-40B4-BE49-F238E27FC236}">
                  <a16:creationId xmlns:a16="http://schemas.microsoft.com/office/drawing/2014/main" id="{C8A645E8-EE0C-448A-8BE0-921A7CC16F25}"/>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00" name="Isosceles Triangle 199">
              <a:extLst>
                <a:ext uri="{FF2B5EF4-FFF2-40B4-BE49-F238E27FC236}">
                  <a16:creationId xmlns:a16="http://schemas.microsoft.com/office/drawing/2014/main" id="{DEB4B78D-4B25-4ECC-843A-CD792CA07092}"/>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01" name="Rectangle 200">
              <a:extLst>
                <a:ext uri="{FF2B5EF4-FFF2-40B4-BE49-F238E27FC236}">
                  <a16:creationId xmlns:a16="http://schemas.microsoft.com/office/drawing/2014/main" id="{F38EAC15-DEBD-4F9C-9D87-56E1495248BA}"/>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11" name="Group 210">
            <a:extLst>
              <a:ext uri="{FF2B5EF4-FFF2-40B4-BE49-F238E27FC236}">
                <a16:creationId xmlns:a16="http://schemas.microsoft.com/office/drawing/2014/main" id="{5D59B703-99E2-4B99-884C-AF5B1D2DC8E7}"/>
              </a:ext>
            </a:extLst>
          </p:cNvPr>
          <p:cNvGrpSpPr/>
          <p:nvPr/>
        </p:nvGrpSpPr>
        <p:grpSpPr>
          <a:xfrm>
            <a:off x="4641274" y="4837980"/>
            <a:ext cx="152613" cy="206147"/>
            <a:chOff x="4171962" y="4398201"/>
            <a:chExt cx="620786" cy="964008"/>
          </a:xfrm>
        </p:grpSpPr>
        <p:sp>
          <p:nvSpPr>
            <p:cNvPr id="212" name="Rectangle 211">
              <a:extLst>
                <a:ext uri="{FF2B5EF4-FFF2-40B4-BE49-F238E27FC236}">
                  <a16:creationId xmlns:a16="http://schemas.microsoft.com/office/drawing/2014/main" id="{1DE8947E-DBA0-49EA-94E7-E9FE0E537BD1}"/>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13" name="Isosceles Triangle 212">
              <a:extLst>
                <a:ext uri="{FF2B5EF4-FFF2-40B4-BE49-F238E27FC236}">
                  <a16:creationId xmlns:a16="http://schemas.microsoft.com/office/drawing/2014/main" id="{95E63AC4-E6EF-4687-B67A-55D0F6A6033C}"/>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14" name="Rectangle 213">
              <a:extLst>
                <a:ext uri="{FF2B5EF4-FFF2-40B4-BE49-F238E27FC236}">
                  <a16:creationId xmlns:a16="http://schemas.microsoft.com/office/drawing/2014/main" id="{CDBB2A66-B243-43AB-824F-FAFAF74D5EFE}"/>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19" name="Group 218">
            <a:extLst>
              <a:ext uri="{FF2B5EF4-FFF2-40B4-BE49-F238E27FC236}">
                <a16:creationId xmlns:a16="http://schemas.microsoft.com/office/drawing/2014/main" id="{C51A9CBE-C8C2-4650-A4D3-D18F663312A8}"/>
              </a:ext>
            </a:extLst>
          </p:cNvPr>
          <p:cNvGrpSpPr/>
          <p:nvPr/>
        </p:nvGrpSpPr>
        <p:grpSpPr>
          <a:xfrm>
            <a:off x="6383025" y="4155520"/>
            <a:ext cx="152613" cy="206147"/>
            <a:chOff x="4171962" y="4398201"/>
            <a:chExt cx="620786" cy="964008"/>
          </a:xfrm>
        </p:grpSpPr>
        <p:sp>
          <p:nvSpPr>
            <p:cNvPr id="220" name="Rectangle 219">
              <a:extLst>
                <a:ext uri="{FF2B5EF4-FFF2-40B4-BE49-F238E27FC236}">
                  <a16:creationId xmlns:a16="http://schemas.microsoft.com/office/drawing/2014/main" id="{FE11251F-4588-4896-A3EA-D270A8890769}"/>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21" name="Isosceles Triangle 220">
              <a:extLst>
                <a:ext uri="{FF2B5EF4-FFF2-40B4-BE49-F238E27FC236}">
                  <a16:creationId xmlns:a16="http://schemas.microsoft.com/office/drawing/2014/main" id="{08E1B4D9-F1F2-43A2-B168-BC9663C6C073}"/>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22" name="Rectangle 221">
              <a:extLst>
                <a:ext uri="{FF2B5EF4-FFF2-40B4-BE49-F238E27FC236}">
                  <a16:creationId xmlns:a16="http://schemas.microsoft.com/office/drawing/2014/main" id="{F2E2C737-17E9-47F1-B74B-C78FBAF1DF8A}"/>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27" name="Group 226">
            <a:extLst>
              <a:ext uri="{FF2B5EF4-FFF2-40B4-BE49-F238E27FC236}">
                <a16:creationId xmlns:a16="http://schemas.microsoft.com/office/drawing/2014/main" id="{46AF8408-D1E5-4125-8F5E-F7FF14A4F35B}"/>
              </a:ext>
            </a:extLst>
          </p:cNvPr>
          <p:cNvGrpSpPr/>
          <p:nvPr/>
        </p:nvGrpSpPr>
        <p:grpSpPr>
          <a:xfrm>
            <a:off x="5773628" y="4148719"/>
            <a:ext cx="152613" cy="206147"/>
            <a:chOff x="4171962" y="4398201"/>
            <a:chExt cx="620786" cy="964008"/>
          </a:xfrm>
        </p:grpSpPr>
        <p:sp>
          <p:nvSpPr>
            <p:cNvPr id="228" name="Rectangle 227">
              <a:extLst>
                <a:ext uri="{FF2B5EF4-FFF2-40B4-BE49-F238E27FC236}">
                  <a16:creationId xmlns:a16="http://schemas.microsoft.com/office/drawing/2014/main" id="{6694AAEF-9DCB-4DF1-8896-995A4A3296A2}"/>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29" name="Isosceles Triangle 228">
              <a:extLst>
                <a:ext uri="{FF2B5EF4-FFF2-40B4-BE49-F238E27FC236}">
                  <a16:creationId xmlns:a16="http://schemas.microsoft.com/office/drawing/2014/main" id="{2FD3BFFC-AAFD-40A0-9669-709FA1D116AE}"/>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30" name="Rectangle 229">
              <a:extLst>
                <a:ext uri="{FF2B5EF4-FFF2-40B4-BE49-F238E27FC236}">
                  <a16:creationId xmlns:a16="http://schemas.microsoft.com/office/drawing/2014/main" id="{B75910BE-351B-49FB-B46C-5128500F45E0}"/>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31" name="Group 230">
            <a:extLst>
              <a:ext uri="{FF2B5EF4-FFF2-40B4-BE49-F238E27FC236}">
                <a16:creationId xmlns:a16="http://schemas.microsoft.com/office/drawing/2014/main" id="{E430A3FD-BA66-40EE-BF7C-9365F89D1C90}"/>
              </a:ext>
            </a:extLst>
          </p:cNvPr>
          <p:cNvGrpSpPr/>
          <p:nvPr/>
        </p:nvGrpSpPr>
        <p:grpSpPr>
          <a:xfrm>
            <a:off x="5122804" y="5422486"/>
            <a:ext cx="152613" cy="206147"/>
            <a:chOff x="4171962" y="4398201"/>
            <a:chExt cx="620786" cy="964008"/>
          </a:xfrm>
        </p:grpSpPr>
        <p:sp>
          <p:nvSpPr>
            <p:cNvPr id="232" name="Rectangle 231">
              <a:extLst>
                <a:ext uri="{FF2B5EF4-FFF2-40B4-BE49-F238E27FC236}">
                  <a16:creationId xmlns:a16="http://schemas.microsoft.com/office/drawing/2014/main" id="{92AD4E8C-F7E3-4C81-B656-960989D18460}"/>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33" name="Isosceles Triangle 232">
              <a:extLst>
                <a:ext uri="{FF2B5EF4-FFF2-40B4-BE49-F238E27FC236}">
                  <a16:creationId xmlns:a16="http://schemas.microsoft.com/office/drawing/2014/main" id="{6F9F7553-4862-424E-A290-5F8F3DC31095}"/>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34" name="Rectangle 233">
              <a:extLst>
                <a:ext uri="{FF2B5EF4-FFF2-40B4-BE49-F238E27FC236}">
                  <a16:creationId xmlns:a16="http://schemas.microsoft.com/office/drawing/2014/main" id="{95C7AEA6-F0AF-4227-BA18-B9615494086F}"/>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35" name="Group 234">
            <a:extLst>
              <a:ext uri="{FF2B5EF4-FFF2-40B4-BE49-F238E27FC236}">
                <a16:creationId xmlns:a16="http://schemas.microsoft.com/office/drawing/2014/main" id="{A0B50ABA-B9C5-40F5-97DE-6775121AC8F5}"/>
              </a:ext>
            </a:extLst>
          </p:cNvPr>
          <p:cNvGrpSpPr/>
          <p:nvPr/>
        </p:nvGrpSpPr>
        <p:grpSpPr>
          <a:xfrm>
            <a:off x="6496285" y="4553575"/>
            <a:ext cx="152613" cy="206147"/>
            <a:chOff x="4171962" y="4398201"/>
            <a:chExt cx="620786" cy="964008"/>
          </a:xfrm>
        </p:grpSpPr>
        <p:sp>
          <p:nvSpPr>
            <p:cNvPr id="236" name="Rectangle 235">
              <a:extLst>
                <a:ext uri="{FF2B5EF4-FFF2-40B4-BE49-F238E27FC236}">
                  <a16:creationId xmlns:a16="http://schemas.microsoft.com/office/drawing/2014/main" id="{23473587-5010-47B5-9EE0-CAAD2F303256}"/>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37" name="Isosceles Triangle 236">
              <a:extLst>
                <a:ext uri="{FF2B5EF4-FFF2-40B4-BE49-F238E27FC236}">
                  <a16:creationId xmlns:a16="http://schemas.microsoft.com/office/drawing/2014/main" id="{946978A3-8F34-41A6-963B-B18C18C9DC06}"/>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38" name="Rectangle 237">
              <a:extLst>
                <a:ext uri="{FF2B5EF4-FFF2-40B4-BE49-F238E27FC236}">
                  <a16:creationId xmlns:a16="http://schemas.microsoft.com/office/drawing/2014/main" id="{F968F46C-F709-42A9-96D0-E9CDDAEA12B9}"/>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39" name="Group 238">
            <a:extLst>
              <a:ext uri="{FF2B5EF4-FFF2-40B4-BE49-F238E27FC236}">
                <a16:creationId xmlns:a16="http://schemas.microsoft.com/office/drawing/2014/main" id="{BA7A2FF2-E81D-440E-8643-93A366B0EC3D}"/>
              </a:ext>
            </a:extLst>
          </p:cNvPr>
          <p:cNvGrpSpPr/>
          <p:nvPr/>
        </p:nvGrpSpPr>
        <p:grpSpPr>
          <a:xfrm>
            <a:off x="5395148" y="5272011"/>
            <a:ext cx="152613" cy="206147"/>
            <a:chOff x="4171962" y="4398201"/>
            <a:chExt cx="620786" cy="964008"/>
          </a:xfrm>
        </p:grpSpPr>
        <p:sp>
          <p:nvSpPr>
            <p:cNvPr id="240" name="Rectangle 239">
              <a:extLst>
                <a:ext uri="{FF2B5EF4-FFF2-40B4-BE49-F238E27FC236}">
                  <a16:creationId xmlns:a16="http://schemas.microsoft.com/office/drawing/2014/main" id="{58DDECBB-4451-46D9-8D93-462C7301C291}"/>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41" name="Isosceles Triangle 240">
              <a:extLst>
                <a:ext uri="{FF2B5EF4-FFF2-40B4-BE49-F238E27FC236}">
                  <a16:creationId xmlns:a16="http://schemas.microsoft.com/office/drawing/2014/main" id="{1692BF2D-09E4-41FB-8046-97403E6777AB}"/>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42" name="Rectangle 241">
              <a:extLst>
                <a:ext uri="{FF2B5EF4-FFF2-40B4-BE49-F238E27FC236}">
                  <a16:creationId xmlns:a16="http://schemas.microsoft.com/office/drawing/2014/main" id="{69EC4E6F-0921-45B6-927B-7AEE188C2493}"/>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43" name="Group 242">
            <a:extLst>
              <a:ext uri="{FF2B5EF4-FFF2-40B4-BE49-F238E27FC236}">
                <a16:creationId xmlns:a16="http://schemas.microsoft.com/office/drawing/2014/main" id="{C150EF21-EE21-4E0C-A5BA-0B59729F347B}"/>
              </a:ext>
            </a:extLst>
          </p:cNvPr>
          <p:cNvGrpSpPr/>
          <p:nvPr/>
        </p:nvGrpSpPr>
        <p:grpSpPr>
          <a:xfrm>
            <a:off x="6020994" y="4008779"/>
            <a:ext cx="152613" cy="206147"/>
            <a:chOff x="4171962" y="4398201"/>
            <a:chExt cx="620786" cy="964008"/>
          </a:xfrm>
        </p:grpSpPr>
        <p:sp>
          <p:nvSpPr>
            <p:cNvPr id="244" name="Rectangle 243">
              <a:extLst>
                <a:ext uri="{FF2B5EF4-FFF2-40B4-BE49-F238E27FC236}">
                  <a16:creationId xmlns:a16="http://schemas.microsoft.com/office/drawing/2014/main" id="{5F356856-11AF-47D1-A816-D9501E3959E4}"/>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45" name="Isosceles Triangle 244">
              <a:extLst>
                <a:ext uri="{FF2B5EF4-FFF2-40B4-BE49-F238E27FC236}">
                  <a16:creationId xmlns:a16="http://schemas.microsoft.com/office/drawing/2014/main" id="{8D75815C-0DBA-46EA-83AD-A443E6F25C48}"/>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46" name="Rectangle 245">
              <a:extLst>
                <a:ext uri="{FF2B5EF4-FFF2-40B4-BE49-F238E27FC236}">
                  <a16:creationId xmlns:a16="http://schemas.microsoft.com/office/drawing/2014/main" id="{DBDCBA81-47A1-4039-9AA6-6E1C6A834B39}"/>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47" name="Group 246">
            <a:extLst>
              <a:ext uri="{FF2B5EF4-FFF2-40B4-BE49-F238E27FC236}">
                <a16:creationId xmlns:a16="http://schemas.microsoft.com/office/drawing/2014/main" id="{99BF1FC1-F8D2-48DE-87D3-3CACBF4FABF8}"/>
              </a:ext>
            </a:extLst>
          </p:cNvPr>
          <p:cNvGrpSpPr/>
          <p:nvPr/>
        </p:nvGrpSpPr>
        <p:grpSpPr>
          <a:xfrm>
            <a:off x="6262522" y="3794506"/>
            <a:ext cx="152613" cy="206147"/>
            <a:chOff x="4171962" y="4398201"/>
            <a:chExt cx="620786" cy="964008"/>
          </a:xfrm>
        </p:grpSpPr>
        <p:sp>
          <p:nvSpPr>
            <p:cNvPr id="248" name="Rectangle 247">
              <a:extLst>
                <a:ext uri="{FF2B5EF4-FFF2-40B4-BE49-F238E27FC236}">
                  <a16:creationId xmlns:a16="http://schemas.microsoft.com/office/drawing/2014/main" id="{037924F1-9041-4F9E-A532-EA7163E07879}"/>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49" name="Isosceles Triangle 248">
              <a:extLst>
                <a:ext uri="{FF2B5EF4-FFF2-40B4-BE49-F238E27FC236}">
                  <a16:creationId xmlns:a16="http://schemas.microsoft.com/office/drawing/2014/main" id="{E3ECAB23-B9AD-4601-ACCC-C1870CEC96B7}"/>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50" name="Rectangle 249">
              <a:extLst>
                <a:ext uri="{FF2B5EF4-FFF2-40B4-BE49-F238E27FC236}">
                  <a16:creationId xmlns:a16="http://schemas.microsoft.com/office/drawing/2014/main" id="{0BADFCDA-8F5C-4F44-ADCE-E59B2E0525EB}"/>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55" name="Group 254">
            <a:extLst>
              <a:ext uri="{FF2B5EF4-FFF2-40B4-BE49-F238E27FC236}">
                <a16:creationId xmlns:a16="http://schemas.microsoft.com/office/drawing/2014/main" id="{80FC786D-3802-4CD8-81CB-E5137FBB5599}"/>
              </a:ext>
            </a:extLst>
          </p:cNvPr>
          <p:cNvGrpSpPr/>
          <p:nvPr/>
        </p:nvGrpSpPr>
        <p:grpSpPr>
          <a:xfrm>
            <a:off x="4247154" y="5002211"/>
            <a:ext cx="152613" cy="206147"/>
            <a:chOff x="4171962" y="4398201"/>
            <a:chExt cx="620786" cy="964008"/>
          </a:xfrm>
        </p:grpSpPr>
        <p:sp>
          <p:nvSpPr>
            <p:cNvPr id="256" name="Rectangle 255">
              <a:extLst>
                <a:ext uri="{FF2B5EF4-FFF2-40B4-BE49-F238E27FC236}">
                  <a16:creationId xmlns:a16="http://schemas.microsoft.com/office/drawing/2014/main" id="{1E1ADB79-3010-4353-8A16-28BC4E84B9D2}"/>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57" name="Isosceles Triangle 256">
              <a:extLst>
                <a:ext uri="{FF2B5EF4-FFF2-40B4-BE49-F238E27FC236}">
                  <a16:creationId xmlns:a16="http://schemas.microsoft.com/office/drawing/2014/main" id="{E8F28AA6-145D-4D07-A207-970D8129D073}"/>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58" name="Rectangle 257">
              <a:extLst>
                <a:ext uri="{FF2B5EF4-FFF2-40B4-BE49-F238E27FC236}">
                  <a16:creationId xmlns:a16="http://schemas.microsoft.com/office/drawing/2014/main" id="{726CB32B-5CA8-42AB-A33F-6591A1D5F2AC}"/>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59" name="Group 258">
            <a:extLst>
              <a:ext uri="{FF2B5EF4-FFF2-40B4-BE49-F238E27FC236}">
                <a16:creationId xmlns:a16="http://schemas.microsoft.com/office/drawing/2014/main" id="{40A16CD9-5325-4349-A398-270E8A5C0703}"/>
              </a:ext>
            </a:extLst>
          </p:cNvPr>
          <p:cNvGrpSpPr/>
          <p:nvPr/>
        </p:nvGrpSpPr>
        <p:grpSpPr>
          <a:xfrm>
            <a:off x="6801845" y="4352436"/>
            <a:ext cx="152613" cy="206147"/>
            <a:chOff x="4171962" y="4398201"/>
            <a:chExt cx="620786" cy="964008"/>
          </a:xfrm>
        </p:grpSpPr>
        <p:sp>
          <p:nvSpPr>
            <p:cNvPr id="260" name="Rectangle 259">
              <a:extLst>
                <a:ext uri="{FF2B5EF4-FFF2-40B4-BE49-F238E27FC236}">
                  <a16:creationId xmlns:a16="http://schemas.microsoft.com/office/drawing/2014/main" id="{8BA25345-06D6-4F77-834F-5EDB231C5A6B}"/>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61" name="Isosceles Triangle 260">
              <a:extLst>
                <a:ext uri="{FF2B5EF4-FFF2-40B4-BE49-F238E27FC236}">
                  <a16:creationId xmlns:a16="http://schemas.microsoft.com/office/drawing/2014/main" id="{61F1CCF6-5A6D-4374-A926-27584FEB99C9}"/>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62" name="Rectangle 261">
              <a:extLst>
                <a:ext uri="{FF2B5EF4-FFF2-40B4-BE49-F238E27FC236}">
                  <a16:creationId xmlns:a16="http://schemas.microsoft.com/office/drawing/2014/main" id="{1CC0C30D-D485-4A2B-8E3F-B4AB3A89D60A}"/>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cxnSp>
        <p:nvCxnSpPr>
          <p:cNvPr id="80" name="Straight Connector 79">
            <a:extLst>
              <a:ext uri="{FF2B5EF4-FFF2-40B4-BE49-F238E27FC236}">
                <a16:creationId xmlns:a16="http://schemas.microsoft.com/office/drawing/2014/main" id="{8C50AA45-C6AC-4992-8A48-577772419CD0}"/>
              </a:ext>
            </a:extLst>
          </p:cNvPr>
          <p:cNvCxnSpPr>
            <a:cxnSpLocks/>
          </p:cNvCxnSpPr>
          <p:nvPr/>
        </p:nvCxnSpPr>
        <p:spPr>
          <a:xfrm>
            <a:off x="4526540" y="4183561"/>
            <a:ext cx="2159508" cy="1096233"/>
          </a:xfrm>
          <a:prstGeom prst="line">
            <a:avLst/>
          </a:prstGeom>
          <a:ln w="127000">
            <a:solidFill>
              <a:srgbClr val="515151"/>
            </a:solidFill>
          </a:ln>
        </p:spPr>
        <p:style>
          <a:lnRef idx="1">
            <a:schemeClr val="accent1"/>
          </a:lnRef>
          <a:fillRef idx="0">
            <a:schemeClr val="accent1"/>
          </a:fillRef>
          <a:effectRef idx="0">
            <a:schemeClr val="accent1"/>
          </a:effectRef>
          <a:fontRef idx="minor">
            <a:schemeClr val="tx1"/>
          </a:fontRef>
        </p:style>
      </p:cxnSp>
      <p:grpSp>
        <p:nvGrpSpPr>
          <p:cNvPr id="194" name="Group 193">
            <a:extLst>
              <a:ext uri="{FF2B5EF4-FFF2-40B4-BE49-F238E27FC236}">
                <a16:creationId xmlns:a16="http://schemas.microsoft.com/office/drawing/2014/main" id="{B64A4C04-642D-4075-81A2-49B5EBC0E6D0}"/>
              </a:ext>
            </a:extLst>
          </p:cNvPr>
          <p:cNvGrpSpPr/>
          <p:nvPr/>
        </p:nvGrpSpPr>
        <p:grpSpPr>
          <a:xfrm>
            <a:off x="4478621" y="4517488"/>
            <a:ext cx="152613" cy="206147"/>
            <a:chOff x="4171962" y="4398201"/>
            <a:chExt cx="620786" cy="964008"/>
          </a:xfrm>
        </p:grpSpPr>
        <p:sp>
          <p:nvSpPr>
            <p:cNvPr id="195" name="Rectangle 194">
              <a:extLst>
                <a:ext uri="{FF2B5EF4-FFF2-40B4-BE49-F238E27FC236}">
                  <a16:creationId xmlns:a16="http://schemas.microsoft.com/office/drawing/2014/main" id="{2BC36992-28D1-4995-99F5-3C5D194E8196}"/>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96" name="Isosceles Triangle 195">
              <a:extLst>
                <a:ext uri="{FF2B5EF4-FFF2-40B4-BE49-F238E27FC236}">
                  <a16:creationId xmlns:a16="http://schemas.microsoft.com/office/drawing/2014/main" id="{26CAD7A4-778D-45E5-8378-5D06A326E2C0}"/>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97" name="Rectangle 196">
              <a:extLst>
                <a:ext uri="{FF2B5EF4-FFF2-40B4-BE49-F238E27FC236}">
                  <a16:creationId xmlns:a16="http://schemas.microsoft.com/office/drawing/2014/main" id="{4E699709-B503-4970-9EDA-CA9AC68CC1AA}"/>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23" name="Group 222">
            <a:extLst>
              <a:ext uri="{FF2B5EF4-FFF2-40B4-BE49-F238E27FC236}">
                <a16:creationId xmlns:a16="http://schemas.microsoft.com/office/drawing/2014/main" id="{C31346F3-F7B1-4D74-A73C-42E40290650F}"/>
              </a:ext>
            </a:extLst>
          </p:cNvPr>
          <p:cNvGrpSpPr/>
          <p:nvPr/>
        </p:nvGrpSpPr>
        <p:grpSpPr>
          <a:xfrm>
            <a:off x="5281889" y="4873957"/>
            <a:ext cx="152613" cy="206147"/>
            <a:chOff x="4171962" y="4398201"/>
            <a:chExt cx="620786" cy="964008"/>
          </a:xfrm>
        </p:grpSpPr>
        <p:sp>
          <p:nvSpPr>
            <p:cNvPr id="224" name="Rectangle 223">
              <a:extLst>
                <a:ext uri="{FF2B5EF4-FFF2-40B4-BE49-F238E27FC236}">
                  <a16:creationId xmlns:a16="http://schemas.microsoft.com/office/drawing/2014/main" id="{94EC8B33-9982-4FC3-97D5-95DCF9545082}"/>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25" name="Isosceles Triangle 224">
              <a:extLst>
                <a:ext uri="{FF2B5EF4-FFF2-40B4-BE49-F238E27FC236}">
                  <a16:creationId xmlns:a16="http://schemas.microsoft.com/office/drawing/2014/main" id="{CB3F8956-F419-4F5A-BAFA-62B9D7336666}"/>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26" name="Rectangle 225">
              <a:extLst>
                <a:ext uri="{FF2B5EF4-FFF2-40B4-BE49-F238E27FC236}">
                  <a16:creationId xmlns:a16="http://schemas.microsoft.com/office/drawing/2014/main" id="{E1B82DAB-7509-45F0-B84E-B4CAB9C71EBF}"/>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02" name="Group 201">
            <a:extLst>
              <a:ext uri="{FF2B5EF4-FFF2-40B4-BE49-F238E27FC236}">
                <a16:creationId xmlns:a16="http://schemas.microsoft.com/office/drawing/2014/main" id="{18B4F902-F154-49CD-BA85-EF1BD6E18129}"/>
              </a:ext>
            </a:extLst>
          </p:cNvPr>
          <p:cNvGrpSpPr/>
          <p:nvPr/>
        </p:nvGrpSpPr>
        <p:grpSpPr>
          <a:xfrm>
            <a:off x="5590087" y="4975154"/>
            <a:ext cx="222155" cy="291773"/>
            <a:chOff x="2773120" y="4699544"/>
            <a:chExt cx="955600" cy="1539266"/>
          </a:xfrm>
        </p:grpSpPr>
        <p:sp>
          <p:nvSpPr>
            <p:cNvPr id="203" name="Rectangle 202">
              <a:extLst>
                <a:ext uri="{FF2B5EF4-FFF2-40B4-BE49-F238E27FC236}">
                  <a16:creationId xmlns:a16="http://schemas.microsoft.com/office/drawing/2014/main" id="{10887F21-5326-478E-956C-A70389297ECB}"/>
                </a:ext>
              </a:extLst>
            </p:cNvPr>
            <p:cNvSpPr/>
            <p:nvPr/>
          </p:nvSpPr>
          <p:spPr>
            <a:xfrm>
              <a:off x="2773120" y="5472048"/>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04" name="Rectangle 203">
              <a:extLst>
                <a:ext uri="{FF2B5EF4-FFF2-40B4-BE49-F238E27FC236}">
                  <a16:creationId xmlns:a16="http://schemas.microsoft.com/office/drawing/2014/main" id="{D74C3DC1-DF75-47C4-ACE5-E882BE544161}"/>
                </a:ext>
              </a:extLst>
            </p:cNvPr>
            <p:cNvSpPr/>
            <p:nvPr/>
          </p:nvSpPr>
          <p:spPr>
            <a:xfrm>
              <a:off x="2849223" y="5601728"/>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05" name="Rectangle 204">
              <a:extLst>
                <a:ext uri="{FF2B5EF4-FFF2-40B4-BE49-F238E27FC236}">
                  <a16:creationId xmlns:a16="http://schemas.microsoft.com/office/drawing/2014/main" id="{410C3F95-EADC-4030-AFC2-813E86F84D8B}"/>
                </a:ext>
              </a:extLst>
            </p:cNvPr>
            <p:cNvSpPr/>
            <p:nvPr/>
          </p:nvSpPr>
          <p:spPr>
            <a:xfrm>
              <a:off x="3405726" y="5601727"/>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06" name="Rectangle 205">
              <a:extLst>
                <a:ext uri="{FF2B5EF4-FFF2-40B4-BE49-F238E27FC236}">
                  <a16:creationId xmlns:a16="http://schemas.microsoft.com/office/drawing/2014/main" id="{CF49D870-017E-4E72-BB37-36ED3AE8EB9A}"/>
                </a:ext>
              </a:extLst>
            </p:cNvPr>
            <p:cNvSpPr/>
            <p:nvPr/>
          </p:nvSpPr>
          <p:spPr>
            <a:xfrm>
              <a:off x="3149463" y="5837912"/>
              <a:ext cx="21089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07" name="Rectangle 206">
              <a:extLst>
                <a:ext uri="{FF2B5EF4-FFF2-40B4-BE49-F238E27FC236}">
                  <a16:creationId xmlns:a16="http://schemas.microsoft.com/office/drawing/2014/main" id="{FA4931A3-BA5F-42D3-BD2F-69E7704BB2A6}"/>
                </a:ext>
              </a:extLst>
            </p:cNvPr>
            <p:cNvSpPr/>
            <p:nvPr/>
          </p:nvSpPr>
          <p:spPr>
            <a:xfrm>
              <a:off x="3252183" y="5837912"/>
              <a:ext cx="108174" cy="40089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08" name="Rectangle 207">
              <a:extLst>
                <a:ext uri="{FF2B5EF4-FFF2-40B4-BE49-F238E27FC236}">
                  <a16:creationId xmlns:a16="http://schemas.microsoft.com/office/drawing/2014/main" id="{6DB90E85-8740-4AAF-96D8-290CD5010BDE}"/>
                </a:ext>
              </a:extLst>
            </p:cNvPr>
            <p:cNvSpPr/>
            <p:nvPr/>
          </p:nvSpPr>
          <p:spPr>
            <a:xfrm>
              <a:off x="2774950" y="4699544"/>
              <a:ext cx="953770" cy="766762"/>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09" name="Rectangle 208">
              <a:extLst>
                <a:ext uri="{FF2B5EF4-FFF2-40B4-BE49-F238E27FC236}">
                  <a16:creationId xmlns:a16="http://schemas.microsoft.com/office/drawing/2014/main" id="{EC21842B-9747-4F3B-A8C8-3CCB05892817}"/>
                </a:ext>
              </a:extLst>
            </p:cNvPr>
            <p:cNvSpPr/>
            <p:nvPr/>
          </p:nvSpPr>
          <p:spPr>
            <a:xfrm>
              <a:off x="2851053" y="4829224"/>
              <a:ext cx="235047" cy="359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10" name="Rectangle 209">
              <a:extLst>
                <a:ext uri="{FF2B5EF4-FFF2-40B4-BE49-F238E27FC236}">
                  <a16:creationId xmlns:a16="http://schemas.microsoft.com/office/drawing/2014/main" id="{9E1A5973-6445-4990-8FCE-84EF4C7A3D02}"/>
                </a:ext>
              </a:extLst>
            </p:cNvPr>
            <p:cNvSpPr/>
            <p:nvPr/>
          </p:nvSpPr>
          <p:spPr>
            <a:xfrm>
              <a:off x="3407556" y="4829223"/>
              <a:ext cx="235047" cy="35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75" name="Group 274">
            <a:extLst>
              <a:ext uri="{FF2B5EF4-FFF2-40B4-BE49-F238E27FC236}">
                <a16:creationId xmlns:a16="http://schemas.microsoft.com/office/drawing/2014/main" id="{3EEB0698-055A-4543-80AE-36BC35C90879}"/>
              </a:ext>
            </a:extLst>
          </p:cNvPr>
          <p:cNvGrpSpPr/>
          <p:nvPr/>
        </p:nvGrpSpPr>
        <p:grpSpPr>
          <a:xfrm>
            <a:off x="3462446" y="4128296"/>
            <a:ext cx="152613" cy="206147"/>
            <a:chOff x="4171962" y="4398201"/>
            <a:chExt cx="620786" cy="964008"/>
          </a:xfrm>
        </p:grpSpPr>
        <p:sp>
          <p:nvSpPr>
            <p:cNvPr id="276" name="Rectangle 275">
              <a:extLst>
                <a:ext uri="{FF2B5EF4-FFF2-40B4-BE49-F238E27FC236}">
                  <a16:creationId xmlns:a16="http://schemas.microsoft.com/office/drawing/2014/main" id="{0FE21EE0-956E-4B3C-B3BA-B5247F2DBB5D}"/>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77" name="Isosceles Triangle 276">
              <a:extLst>
                <a:ext uri="{FF2B5EF4-FFF2-40B4-BE49-F238E27FC236}">
                  <a16:creationId xmlns:a16="http://schemas.microsoft.com/office/drawing/2014/main" id="{95D87B31-DEBD-40B5-8F6D-5EA0AD0B571A}"/>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78" name="Rectangle 277">
              <a:extLst>
                <a:ext uri="{FF2B5EF4-FFF2-40B4-BE49-F238E27FC236}">
                  <a16:creationId xmlns:a16="http://schemas.microsoft.com/office/drawing/2014/main" id="{BD93EC87-D6A8-4D4F-8811-0BD194760BBE}"/>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79" name="Group 278">
            <a:extLst>
              <a:ext uri="{FF2B5EF4-FFF2-40B4-BE49-F238E27FC236}">
                <a16:creationId xmlns:a16="http://schemas.microsoft.com/office/drawing/2014/main" id="{46CB4BD5-1043-42FB-B248-D21774591F2D}"/>
              </a:ext>
            </a:extLst>
          </p:cNvPr>
          <p:cNvGrpSpPr/>
          <p:nvPr/>
        </p:nvGrpSpPr>
        <p:grpSpPr>
          <a:xfrm>
            <a:off x="3172307" y="4295367"/>
            <a:ext cx="152613" cy="206147"/>
            <a:chOff x="4171962" y="4398201"/>
            <a:chExt cx="620786" cy="964008"/>
          </a:xfrm>
        </p:grpSpPr>
        <p:sp>
          <p:nvSpPr>
            <p:cNvPr id="280" name="Rectangle 279">
              <a:extLst>
                <a:ext uri="{FF2B5EF4-FFF2-40B4-BE49-F238E27FC236}">
                  <a16:creationId xmlns:a16="http://schemas.microsoft.com/office/drawing/2014/main" id="{93F9FB4C-3960-409E-9A6C-4CFFBE43F75B}"/>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81" name="Isosceles Triangle 280">
              <a:extLst>
                <a:ext uri="{FF2B5EF4-FFF2-40B4-BE49-F238E27FC236}">
                  <a16:creationId xmlns:a16="http://schemas.microsoft.com/office/drawing/2014/main" id="{D15005E5-6DAD-488B-8967-0B97FAAC622F}"/>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82" name="Rectangle 281">
              <a:extLst>
                <a:ext uri="{FF2B5EF4-FFF2-40B4-BE49-F238E27FC236}">
                  <a16:creationId xmlns:a16="http://schemas.microsoft.com/office/drawing/2014/main" id="{1379A0B5-707B-43E0-9BB3-34CD234259DE}"/>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83" name="Group 282">
            <a:extLst>
              <a:ext uri="{FF2B5EF4-FFF2-40B4-BE49-F238E27FC236}">
                <a16:creationId xmlns:a16="http://schemas.microsoft.com/office/drawing/2014/main" id="{20CFD4AC-FB1B-46B9-BFE3-11919D7B30DF}"/>
              </a:ext>
            </a:extLst>
          </p:cNvPr>
          <p:cNvGrpSpPr/>
          <p:nvPr/>
        </p:nvGrpSpPr>
        <p:grpSpPr>
          <a:xfrm>
            <a:off x="4321747" y="3679702"/>
            <a:ext cx="152613" cy="206147"/>
            <a:chOff x="4171962" y="4398201"/>
            <a:chExt cx="620786" cy="964008"/>
          </a:xfrm>
        </p:grpSpPr>
        <p:sp>
          <p:nvSpPr>
            <p:cNvPr id="284" name="Rectangle 283">
              <a:extLst>
                <a:ext uri="{FF2B5EF4-FFF2-40B4-BE49-F238E27FC236}">
                  <a16:creationId xmlns:a16="http://schemas.microsoft.com/office/drawing/2014/main" id="{CA259FC2-5710-42DF-81A5-8A2D98CF61B6}"/>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85" name="Isosceles Triangle 284">
              <a:extLst>
                <a:ext uri="{FF2B5EF4-FFF2-40B4-BE49-F238E27FC236}">
                  <a16:creationId xmlns:a16="http://schemas.microsoft.com/office/drawing/2014/main" id="{03FE27B8-6CBC-4A71-BA3E-4C36E1DA1042}"/>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86" name="Rectangle 285">
              <a:extLst>
                <a:ext uri="{FF2B5EF4-FFF2-40B4-BE49-F238E27FC236}">
                  <a16:creationId xmlns:a16="http://schemas.microsoft.com/office/drawing/2014/main" id="{6F0EC66F-109C-4ECA-9982-461B806EA21B}"/>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87" name="Group 286">
            <a:extLst>
              <a:ext uri="{FF2B5EF4-FFF2-40B4-BE49-F238E27FC236}">
                <a16:creationId xmlns:a16="http://schemas.microsoft.com/office/drawing/2014/main" id="{F868CA07-E7DE-4327-B605-C5162CEF5172}"/>
              </a:ext>
            </a:extLst>
          </p:cNvPr>
          <p:cNvGrpSpPr/>
          <p:nvPr/>
        </p:nvGrpSpPr>
        <p:grpSpPr>
          <a:xfrm>
            <a:off x="4692746" y="3654833"/>
            <a:ext cx="152613" cy="206147"/>
            <a:chOff x="4171962" y="4398201"/>
            <a:chExt cx="620786" cy="964008"/>
          </a:xfrm>
        </p:grpSpPr>
        <p:sp>
          <p:nvSpPr>
            <p:cNvPr id="288" name="Rectangle 287">
              <a:extLst>
                <a:ext uri="{FF2B5EF4-FFF2-40B4-BE49-F238E27FC236}">
                  <a16:creationId xmlns:a16="http://schemas.microsoft.com/office/drawing/2014/main" id="{2A77C8C8-FAB2-4987-A115-1D33C54CAA9F}"/>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89" name="Isosceles Triangle 288">
              <a:extLst>
                <a:ext uri="{FF2B5EF4-FFF2-40B4-BE49-F238E27FC236}">
                  <a16:creationId xmlns:a16="http://schemas.microsoft.com/office/drawing/2014/main" id="{3BEE2BAF-1C35-455B-9E02-726E64C07A1D}"/>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90" name="Rectangle 289">
              <a:extLst>
                <a:ext uri="{FF2B5EF4-FFF2-40B4-BE49-F238E27FC236}">
                  <a16:creationId xmlns:a16="http://schemas.microsoft.com/office/drawing/2014/main" id="{85BB0B92-2E4F-4D57-8B4C-DA1F2534D010}"/>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291" name="Group 290">
            <a:extLst>
              <a:ext uri="{FF2B5EF4-FFF2-40B4-BE49-F238E27FC236}">
                <a16:creationId xmlns:a16="http://schemas.microsoft.com/office/drawing/2014/main" id="{C93E8EE3-AD43-48EF-8247-23995EE40383}"/>
              </a:ext>
            </a:extLst>
          </p:cNvPr>
          <p:cNvGrpSpPr/>
          <p:nvPr/>
        </p:nvGrpSpPr>
        <p:grpSpPr>
          <a:xfrm>
            <a:off x="4891498" y="3463396"/>
            <a:ext cx="152613" cy="206147"/>
            <a:chOff x="4171962" y="4398201"/>
            <a:chExt cx="620786" cy="964008"/>
          </a:xfrm>
        </p:grpSpPr>
        <p:sp>
          <p:nvSpPr>
            <p:cNvPr id="292" name="Rectangle 291">
              <a:extLst>
                <a:ext uri="{FF2B5EF4-FFF2-40B4-BE49-F238E27FC236}">
                  <a16:creationId xmlns:a16="http://schemas.microsoft.com/office/drawing/2014/main" id="{F42F8AAE-3496-4B31-8465-3EC745BD71C1}"/>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93" name="Isosceles Triangle 292">
              <a:extLst>
                <a:ext uri="{FF2B5EF4-FFF2-40B4-BE49-F238E27FC236}">
                  <a16:creationId xmlns:a16="http://schemas.microsoft.com/office/drawing/2014/main" id="{226D0738-B837-4936-BC4D-B4207AE4FC26}"/>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94" name="Rectangle 293">
              <a:extLst>
                <a:ext uri="{FF2B5EF4-FFF2-40B4-BE49-F238E27FC236}">
                  <a16:creationId xmlns:a16="http://schemas.microsoft.com/office/drawing/2014/main" id="{A1D3DE11-7301-45D3-9DF8-6768B2BBFFAA}"/>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cxnSp>
        <p:nvCxnSpPr>
          <p:cNvPr id="322" name="Connector: Curved 321">
            <a:extLst>
              <a:ext uri="{FF2B5EF4-FFF2-40B4-BE49-F238E27FC236}">
                <a16:creationId xmlns:a16="http://schemas.microsoft.com/office/drawing/2014/main" id="{5D9B9FB8-90A3-4B6F-A873-7F7169902062}"/>
              </a:ext>
            </a:extLst>
          </p:cNvPr>
          <p:cNvCxnSpPr>
            <a:cxnSpLocks/>
            <a:stCxn id="282" idx="2"/>
          </p:cNvCxnSpPr>
          <p:nvPr/>
        </p:nvCxnSpPr>
        <p:spPr>
          <a:xfrm rot="16200000" flipH="1">
            <a:off x="3412283" y="4344218"/>
            <a:ext cx="135603" cy="450193"/>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Connector: Curved 326">
            <a:extLst>
              <a:ext uri="{FF2B5EF4-FFF2-40B4-BE49-F238E27FC236}">
                <a16:creationId xmlns:a16="http://schemas.microsoft.com/office/drawing/2014/main" id="{D70E09D9-221B-4407-A4C8-005BEB6D46FD}"/>
              </a:ext>
            </a:extLst>
          </p:cNvPr>
          <p:cNvCxnSpPr>
            <a:cxnSpLocks/>
            <a:stCxn id="278" idx="2"/>
          </p:cNvCxnSpPr>
          <p:nvPr/>
        </p:nvCxnSpPr>
        <p:spPr>
          <a:xfrm rot="16200000" flipH="1">
            <a:off x="3669909" y="4209660"/>
            <a:ext cx="126765" cy="376330"/>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1" name="Group 250">
            <a:extLst>
              <a:ext uri="{FF2B5EF4-FFF2-40B4-BE49-F238E27FC236}">
                <a16:creationId xmlns:a16="http://schemas.microsoft.com/office/drawing/2014/main" id="{C1B38936-6E53-4C99-8A10-5E83BFF93272}"/>
              </a:ext>
            </a:extLst>
          </p:cNvPr>
          <p:cNvGrpSpPr/>
          <p:nvPr/>
        </p:nvGrpSpPr>
        <p:grpSpPr>
          <a:xfrm>
            <a:off x="3597467" y="4626253"/>
            <a:ext cx="152613" cy="206147"/>
            <a:chOff x="4171962" y="4398201"/>
            <a:chExt cx="620786" cy="964008"/>
          </a:xfrm>
        </p:grpSpPr>
        <p:sp>
          <p:nvSpPr>
            <p:cNvPr id="252" name="Rectangle 251">
              <a:extLst>
                <a:ext uri="{FF2B5EF4-FFF2-40B4-BE49-F238E27FC236}">
                  <a16:creationId xmlns:a16="http://schemas.microsoft.com/office/drawing/2014/main" id="{7416DBA2-5E5A-4C4E-A4F0-A63FE5248CC0}"/>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53" name="Isosceles Triangle 252">
              <a:extLst>
                <a:ext uri="{FF2B5EF4-FFF2-40B4-BE49-F238E27FC236}">
                  <a16:creationId xmlns:a16="http://schemas.microsoft.com/office/drawing/2014/main" id="{7CDF52CF-F9C7-4C6B-8E24-BBD667F6A9A1}"/>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54" name="Rectangle 253">
              <a:extLst>
                <a:ext uri="{FF2B5EF4-FFF2-40B4-BE49-F238E27FC236}">
                  <a16:creationId xmlns:a16="http://schemas.microsoft.com/office/drawing/2014/main" id="{FCC1CB26-E050-4697-84F7-B6D21CFEA7F0}"/>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cxnSp>
        <p:nvCxnSpPr>
          <p:cNvPr id="329" name="Connector: Curved 328">
            <a:extLst>
              <a:ext uri="{FF2B5EF4-FFF2-40B4-BE49-F238E27FC236}">
                <a16:creationId xmlns:a16="http://schemas.microsoft.com/office/drawing/2014/main" id="{CD69B9BB-D768-444E-92E4-61C47A3470DD}"/>
              </a:ext>
            </a:extLst>
          </p:cNvPr>
          <p:cNvCxnSpPr>
            <a:cxnSpLocks/>
            <a:stCxn id="286" idx="2"/>
          </p:cNvCxnSpPr>
          <p:nvPr/>
        </p:nvCxnSpPr>
        <p:spPr>
          <a:xfrm rot="16200000" flipH="1">
            <a:off x="4583639" y="3706636"/>
            <a:ext cx="93617" cy="45204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Connector: Curved 329">
            <a:extLst>
              <a:ext uri="{FF2B5EF4-FFF2-40B4-BE49-F238E27FC236}">
                <a16:creationId xmlns:a16="http://schemas.microsoft.com/office/drawing/2014/main" id="{08245A41-81BC-4E40-9FF6-733B9291A0C2}"/>
              </a:ext>
            </a:extLst>
          </p:cNvPr>
          <p:cNvCxnSpPr>
            <a:cxnSpLocks/>
            <a:stCxn id="290" idx="2"/>
          </p:cNvCxnSpPr>
          <p:nvPr/>
        </p:nvCxnSpPr>
        <p:spPr>
          <a:xfrm rot="5400000">
            <a:off x="4690606" y="3888676"/>
            <a:ext cx="112514" cy="57125"/>
          </a:xfrm>
          <a:prstGeom prst="curved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Connector: Curved 333">
            <a:extLst>
              <a:ext uri="{FF2B5EF4-FFF2-40B4-BE49-F238E27FC236}">
                <a16:creationId xmlns:a16="http://schemas.microsoft.com/office/drawing/2014/main" id="{57314663-64F7-4555-99A4-7C0C22354AE3}"/>
              </a:ext>
            </a:extLst>
          </p:cNvPr>
          <p:cNvCxnSpPr>
            <a:cxnSpLocks/>
            <a:stCxn id="294" idx="2"/>
          </p:cNvCxnSpPr>
          <p:nvPr/>
        </p:nvCxnSpPr>
        <p:spPr>
          <a:xfrm rot="16200000" flipH="1">
            <a:off x="4976621" y="3667099"/>
            <a:ext cx="135282" cy="140168"/>
          </a:xfrm>
          <a:prstGeom prst="curved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0628BA96-E5CC-4A6E-9DD7-CFE60297F498}"/>
              </a:ext>
            </a:extLst>
          </p:cNvPr>
          <p:cNvGrpSpPr/>
          <p:nvPr/>
        </p:nvGrpSpPr>
        <p:grpSpPr>
          <a:xfrm>
            <a:off x="4758377" y="3937538"/>
            <a:ext cx="152613" cy="206147"/>
            <a:chOff x="4171962" y="4398201"/>
            <a:chExt cx="620786" cy="964008"/>
          </a:xfrm>
        </p:grpSpPr>
        <p:sp>
          <p:nvSpPr>
            <p:cNvPr id="132" name="Rectangle 131">
              <a:extLst>
                <a:ext uri="{FF2B5EF4-FFF2-40B4-BE49-F238E27FC236}">
                  <a16:creationId xmlns:a16="http://schemas.microsoft.com/office/drawing/2014/main" id="{22197EFF-6AD0-49DB-9AB8-F36259195F3C}"/>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3" name="Isosceles Triangle 132">
              <a:extLst>
                <a:ext uri="{FF2B5EF4-FFF2-40B4-BE49-F238E27FC236}">
                  <a16:creationId xmlns:a16="http://schemas.microsoft.com/office/drawing/2014/main" id="{1E6F47EE-FA91-4F0A-B277-B04AA55FC72B}"/>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4" name="Rectangle 133">
              <a:extLst>
                <a:ext uri="{FF2B5EF4-FFF2-40B4-BE49-F238E27FC236}">
                  <a16:creationId xmlns:a16="http://schemas.microsoft.com/office/drawing/2014/main" id="{0FE26ED7-C14A-4017-A49B-7BD93E34D791}"/>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73" name="Trapezoid 72">
            <a:extLst>
              <a:ext uri="{FF2B5EF4-FFF2-40B4-BE49-F238E27FC236}">
                <a16:creationId xmlns:a16="http://schemas.microsoft.com/office/drawing/2014/main" id="{CB1BD03D-C780-4F58-B12F-161104D2DB0A}"/>
              </a:ext>
            </a:extLst>
          </p:cNvPr>
          <p:cNvSpPr/>
          <p:nvPr/>
        </p:nvSpPr>
        <p:spPr>
          <a:xfrm flipV="1">
            <a:off x="3601244" y="3358331"/>
            <a:ext cx="478223" cy="194209"/>
          </a:xfrm>
          <a:prstGeom prst="trapezoid">
            <a:avLst>
              <a:gd name="adj" fmla="val 47917"/>
            </a:avLst>
          </a:prstGeom>
          <a:solidFill>
            <a:schemeClr val="bg1">
              <a:lumMod val="7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298" name="Straight Connector 297">
            <a:extLst>
              <a:ext uri="{FF2B5EF4-FFF2-40B4-BE49-F238E27FC236}">
                <a16:creationId xmlns:a16="http://schemas.microsoft.com/office/drawing/2014/main" id="{23517E14-5CCB-864B-8322-9B93441909FC}"/>
              </a:ext>
            </a:extLst>
          </p:cNvPr>
          <p:cNvCxnSpPr>
            <a:cxnSpLocks/>
            <a:stCxn id="73" idx="0"/>
          </p:cNvCxnSpPr>
          <p:nvPr/>
        </p:nvCxnSpPr>
        <p:spPr>
          <a:xfrm>
            <a:off x="3840356" y="3552540"/>
            <a:ext cx="718588" cy="655925"/>
          </a:xfrm>
          <a:prstGeom prst="line">
            <a:avLst/>
          </a:prstGeom>
          <a:ln w="127000">
            <a:solidFill>
              <a:srgbClr val="515151"/>
            </a:solidFill>
          </a:ln>
        </p:spPr>
        <p:style>
          <a:lnRef idx="1">
            <a:schemeClr val="accent1"/>
          </a:lnRef>
          <a:fillRef idx="0">
            <a:schemeClr val="accent1"/>
          </a:fillRef>
          <a:effectRef idx="0">
            <a:schemeClr val="accent1"/>
          </a:effectRef>
          <a:fontRef idx="minor">
            <a:schemeClr val="tx1"/>
          </a:fontRef>
        </p:style>
      </p:cxnSp>
      <p:grpSp>
        <p:nvGrpSpPr>
          <p:cNvPr id="299" name="Group 298">
            <a:extLst>
              <a:ext uri="{FF2B5EF4-FFF2-40B4-BE49-F238E27FC236}">
                <a16:creationId xmlns:a16="http://schemas.microsoft.com/office/drawing/2014/main" id="{5E833FB7-2DF8-D841-B3A8-EDC353250437}"/>
              </a:ext>
            </a:extLst>
          </p:cNvPr>
          <p:cNvGrpSpPr/>
          <p:nvPr/>
        </p:nvGrpSpPr>
        <p:grpSpPr>
          <a:xfrm>
            <a:off x="3819890" y="3715730"/>
            <a:ext cx="152613" cy="206147"/>
            <a:chOff x="4171962" y="4398201"/>
            <a:chExt cx="620786" cy="964008"/>
          </a:xfrm>
        </p:grpSpPr>
        <p:sp>
          <p:nvSpPr>
            <p:cNvPr id="300" name="Rectangle 299">
              <a:extLst>
                <a:ext uri="{FF2B5EF4-FFF2-40B4-BE49-F238E27FC236}">
                  <a16:creationId xmlns:a16="http://schemas.microsoft.com/office/drawing/2014/main" id="{6F4B136E-B22E-7E48-9A6B-290FEEDA2594}"/>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01" name="Isosceles Triangle 276">
              <a:extLst>
                <a:ext uri="{FF2B5EF4-FFF2-40B4-BE49-F238E27FC236}">
                  <a16:creationId xmlns:a16="http://schemas.microsoft.com/office/drawing/2014/main" id="{D8E421CC-EC7A-D244-84FD-47BA0FE10FA8}"/>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02" name="Rectangle 301">
              <a:extLst>
                <a:ext uri="{FF2B5EF4-FFF2-40B4-BE49-F238E27FC236}">
                  <a16:creationId xmlns:a16="http://schemas.microsoft.com/office/drawing/2014/main" id="{FB2E29EE-0DEA-4F4A-A060-C7459C6F9F01}"/>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03" name="Group 302">
            <a:extLst>
              <a:ext uri="{FF2B5EF4-FFF2-40B4-BE49-F238E27FC236}">
                <a16:creationId xmlns:a16="http://schemas.microsoft.com/office/drawing/2014/main" id="{D39FC4B7-53D6-DA4A-B056-9CD0CF5A722A}"/>
              </a:ext>
            </a:extLst>
          </p:cNvPr>
          <p:cNvGrpSpPr/>
          <p:nvPr/>
        </p:nvGrpSpPr>
        <p:grpSpPr>
          <a:xfrm>
            <a:off x="3098224" y="3722474"/>
            <a:ext cx="152613" cy="206147"/>
            <a:chOff x="4171962" y="4398201"/>
            <a:chExt cx="620786" cy="964008"/>
          </a:xfrm>
        </p:grpSpPr>
        <p:sp>
          <p:nvSpPr>
            <p:cNvPr id="304" name="Rectangle 303">
              <a:extLst>
                <a:ext uri="{FF2B5EF4-FFF2-40B4-BE49-F238E27FC236}">
                  <a16:creationId xmlns:a16="http://schemas.microsoft.com/office/drawing/2014/main" id="{B326E0F2-B4FF-454D-9DF6-ACF571E0044F}"/>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05" name="Isosceles Triangle 276">
              <a:extLst>
                <a:ext uri="{FF2B5EF4-FFF2-40B4-BE49-F238E27FC236}">
                  <a16:creationId xmlns:a16="http://schemas.microsoft.com/office/drawing/2014/main" id="{78983543-1801-9749-8E9F-E3683202122B}"/>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06" name="Rectangle 305">
              <a:extLst>
                <a:ext uri="{FF2B5EF4-FFF2-40B4-BE49-F238E27FC236}">
                  <a16:creationId xmlns:a16="http://schemas.microsoft.com/office/drawing/2014/main" id="{4C9BBB9E-775B-BE47-8A06-C54B159B2029}"/>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11" name="Group 310">
            <a:extLst>
              <a:ext uri="{FF2B5EF4-FFF2-40B4-BE49-F238E27FC236}">
                <a16:creationId xmlns:a16="http://schemas.microsoft.com/office/drawing/2014/main" id="{A2FC6C30-FBFD-0A40-BE41-ADBD88262789}"/>
              </a:ext>
            </a:extLst>
          </p:cNvPr>
          <p:cNvGrpSpPr/>
          <p:nvPr/>
        </p:nvGrpSpPr>
        <p:grpSpPr>
          <a:xfrm>
            <a:off x="4659698" y="3244389"/>
            <a:ext cx="152613" cy="206147"/>
            <a:chOff x="4171962" y="4398201"/>
            <a:chExt cx="620786" cy="964008"/>
          </a:xfrm>
        </p:grpSpPr>
        <p:sp>
          <p:nvSpPr>
            <p:cNvPr id="312" name="Rectangle 311">
              <a:extLst>
                <a:ext uri="{FF2B5EF4-FFF2-40B4-BE49-F238E27FC236}">
                  <a16:creationId xmlns:a16="http://schemas.microsoft.com/office/drawing/2014/main" id="{A907AFD6-67C5-FE49-82C5-2F1B9ABDF895}"/>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13" name="Isosceles Triangle 276">
              <a:extLst>
                <a:ext uri="{FF2B5EF4-FFF2-40B4-BE49-F238E27FC236}">
                  <a16:creationId xmlns:a16="http://schemas.microsoft.com/office/drawing/2014/main" id="{428FF6FB-C88C-9E47-BDBB-25B3231F5E38}"/>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15" name="Rectangle 314">
              <a:extLst>
                <a:ext uri="{FF2B5EF4-FFF2-40B4-BE49-F238E27FC236}">
                  <a16:creationId xmlns:a16="http://schemas.microsoft.com/office/drawing/2014/main" id="{205AA523-2B9C-B641-B9E9-ACBF51A2B97C}"/>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16" name="Group 315">
            <a:extLst>
              <a:ext uri="{FF2B5EF4-FFF2-40B4-BE49-F238E27FC236}">
                <a16:creationId xmlns:a16="http://schemas.microsoft.com/office/drawing/2014/main" id="{945DF814-9187-704D-B687-239DB97E24A7}"/>
              </a:ext>
            </a:extLst>
          </p:cNvPr>
          <p:cNvGrpSpPr/>
          <p:nvPr/>
        </p:nvGrpSpPr>
        <p:grpSpPr>
          <a:xfrm>
            <a:off x="4487635" y="2813352"/>
            <a:ext cx="152613" cy="206147"/>
            <a:chOff x="4171962" y="4398201"/>
            <a:chExt cx="620786" cy="964008"/>
          </a:xfrm>
        </p:grpSpPr>
        <p:sp>
          <p:nvSpPr>
            <p:cNvPr id="318" name="Rectangle 317">
              <a:extLst>
                <a:ext uri="{FF2B5EF4-FFF2-40B4-BE49-F238E27FC236}">
                  <a16:creationId xmlns:a16="http://schemas.microsoft.com/office/drawing/2014/main" id="{C1725CA0-A1A0-054C-B8E2-BB34F379789C}"/>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19" name="Isosceles Triangle 276">
              <a:extLst>
                <a:ext uri="{FF2B5EF4-FFF2-40B4-BE49-F238E27FC236}">
                  <a16:creationId xmlns:a16="http://schemas.microsoft.com/office/drawing/2014/main" id="{59F145E6-1439-B24A-B99D-783A86EB7980}"/>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20" name="Rectangle 319">
              <a:extLst>
                <a:ext uri="{FF2B5EF4-FFF2-40B4-BE49-F238E27FC236}">
                  <a16:creationId xmlns:a16="http://schemas.microsoft.com/office/drawing/2014/main" id="{642E2C98-0D2F-A343-A158-124D2B7B4333}"/>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grpSp>
        <p:nvGrpSpPr>
          <p:cNvPr id="333" name="Group 332">
            <a:extLst>
              <a:ext uri="{FF2B5EF4-FFF2-40B4-BE49-F238E27FC236}">
                <a16:creationId xmlns:a16="http://schemas.microsoft.com/office/drawing/2014/main" id="{E8C28490-AE43-F648-9CA5-826DC96C45F1}"/>
              </a:ext>
            </a:extLst>
          </p:cNvPr>
          <p:cNvGrpSpPr/>
          <p:nvPr/>
        </p:nvGrpSpPr>
        <p:grpSpPr>
          <a:xfrm>
            <a:off x="4191672" y="2903390"/>
            <a:ext cx="152613" cy="206147"/>
            <a:chOff x="4171962" y="4398201"/>
            <a:chExt cx="620786" cy="964008"/>
          </a:xfrm>
        </p:grpSpPr>
        <p:sp>
          <p:nvSpPr>
            <p:cNvPr id="335" name="Rectangle 334">
              <a:extLst>
                <a:ext uri="{FF2B5EF4-FFF2-40B4-BE49-F238E27FC236}">
                  <a16:creationId xmlns:a16="http://schemas.microsoft.com/office/drawing/2014/main" id="{5C287B0F-9D87-294B-80C0-AFDA4B6120D3}"/>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6" name="Isosceles Triangle 276">
              <a:extLst>
                <a:ext uri="{FF2B5EF4-FFF2-40B4-BE49-F238E27FC236}">
                  <a16:creationId xmlns:a16="http://schemas.microsoft.com/office/drawing/2014/main" id="{DF53D19B-C4AD-5643-A94D-02B9E74A2F5D}"/>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37" name="Rectangle 336">
              <a:extLst>
                <a:ext uri="{FF2B5EF4-FFF2-40B4-BE49-F238E27FC236}">
                  <a16:creationId xmlns:a16="http://schemas.microsoft.com/office/drawing/2014/main" id="{25A24158-BE5B-114C-B2A1-489369AF8744}"/>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cxnSp>
        <p:nvCxnSpPr>
          <p:cNvPr id="338" name="Connector: Curved 326">
            <a:extLst>
              <a:ext uri="{FF2B5EF4-FFF2-40B4-BE49-F238E27FC236}">
                <a16:creationId xmlns:a16="http://schemas.microsoft.com/office/drawing/2014/main" id="{22C0A8A5-5D3B-BD4B-8BE4-354BFC3420D1}"/>
              </a:ext>
            </a:extLst>
          </p:cNvPr>
          <p:cNvCxnSpPr>
            <a:cxnSpLocks/>
          </p:cNvCxnSpPr>
          <p:nvPr/>
        </p:nvCxnSpPr>
        <p:spPr>
          <a:xfrm rot="16200000" flipH="1">
            <a:off x="3575663" y="4161851"/>
            <a:ext cx="440118" cy="139172"/>
          </a:xfrm>
          <a:prstGeom prst="curved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Connector: Curved 326">
            <a:extLst>
              <a:ext uri="{FF2B5EF4-FFF2-40B4-BE49-F238E27FC236}">
                <a16:creationId xmlns:a16="http://schemas.microsoft.com/office/drawing/2014/main" id="{E1B99E37-3B04-1B40-B987-2602568688F4}"/>
              </a:ext>
            </a:extLst>
          </p:cNvPr>
          <p:cNvCxnSpPr>
            <a:cxnSpLocks/>
          </p:cNvCxnSpPr>
          <p:nvPr/>
        </p:nvCxnSpPr>
        <p:spPr>
          <a:xfrm>
            <a:off x="3153636" y="4058724"/>
            <a:ext cx="595502" cy="81359"/>
          </a:xfrm>
          <a:prstGeom prst="curved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Connector: Curved 326">
            <a:extLst>
              <a:ext uri="{FF2B5EF4-FFF2-40B4-BE49-F238E27FC236}">
                <a16:creationId xmlns:a16="http://schemas.microsoft.com/office/drawing/2014/main" id="{05E4E5C1-3868-9346-BAC4-075B0041A661}"/>
              </a:ext>
            </a:extLst>
          </p:cNvPr>
          <p:cNvCxnSpPr>
            <a:cxnSpLocks/>
          </p:cNvCxnSpPr>
          <p:nvPr/>
        </p:nvCxnSpPr>
        <p:spPr>
          <a:xfrm rot="16200000" flipH="1">
            <a:off x="3352691" y="3674920"/>
            <a:ext cx="417992" cy="335978"/>
          </a:xfrm>
          <a:prstGeom prst="curvedConnector3">
            <a:avLst>
              <a:gd name="adj1" fmla="val 7895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Connector: Curved 328">
            <a:extLst>
              <a:ext uri="{FF2B5EF4-FFF2-40B4-BE49-F238E27FC236}">
                <a16:creationId xmlns:a16="http://schemas.microsoft.com/office/drawing/2014/main" id="{1471E577-82AC-D142-868D-9B1543EB0A36}"/>
              </a:ext>
            </a:extLst>
          </p:cNvPr>
          <p:cNvCxnSpPr>
            <a:cxnSpLocks/>
          </p:cNvCxnSpPr>
          <p:nvPr/>
        </p:nvCxnSpPr>
        <p:spPr>
          <a:xfrm>
            <a:off x="4372589" y="3461558"/>
            <a:ext cx="302264" cy="20075"/>
          </a:xfrm>
          <a:prstGeom prst="curved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Connector: Curved 328">
            <a:extLst>
              <a:ext uri="{FF2B5EF4-FFF2-40B4-BE49-F238E27FC236}">
                <a16:creationId xmlns:a16="http://schemas.microsoft.com/office/drawing/2014/main" id="{478D63F2-74E1-5C45-B19C-54E4162C9C58}"/>
              </a:ext>
            </a:extLst>
          </p:cNvPr>
          <p:cNvCxnSpPr>
            <a:cxnSpLocks/>
          </p:cNvCxnSpPr>
          <p:nvPr/>
        </p:nvCxnSpPr>
        <p:spPr>
          <a:xfrm>
            <a:off x="4674853" y="3475924"/>
            <a:ext cx="369409" cy="254264"/>
          </a:xfrm>
          <a:prstGeom prst="curved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Connector: Curved 328">
            <a:extLst>
              <a:ext uri="{FF2B5EF4-FFF2-40B4-BE49-F238E27FC236}">
                <a16:creationId xmlns:a16="http://schemas.microsoft.com/office/drawing/2014/main" id="{97E77C1A-9314-D048-B224-E1811D5FC4C7}"/>
              </a:ext>
            </a:extLst>
          </p:cNvPr>
          <p:cNvCxnSpPr>
            <a:cxnSpLocks/>
          </p:cNvCxnSpPr>
          <p:nvPr/>
        </p:nvCxnSpPr>
        <p:spPr>
          <a:xfrm rot="16200000" flipH="1">
            <a:off x="4254169" y="3145267"/>
            <a:ext cx="367525" cy="302231"/>
          </a:xfrm>
          <a:prstGeom prst="curved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Connector: Curved 328">
            <a:extLst>
              <a:ext uri="{FF2B5EF4-FFF2-40B4-BE49-F238E27FC236}">
                <a16:creationId xmlns:a16="http://schemas.microsoft.com/office/drawing/2014/main" id="{E7DDCB4B-CC8E-4B48-B30D-851A1278ADA5}"/>
              </a:ext>
            </a:extLst>
          </p:cNvPr>
          <p:cNvCxnSpPr>
            <a:cxnSpLocks/>
          </p:cNvCxnSpPr>
          <p:nvPr/>
        </p:nvCxnSpPr>
        <p:spPr>
          <a:xfrm rot="5400000">
            <a:off x="4370359" y="3106906"/>
            <a:ext cx="269214" cy="134069"/>
          </a:xfrm>
          <a:prstGeom prst="curved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reeform 23">
            <a:extLst>
              <a:ext uri="{FF2B5EF4-FFF2-40B4-BE49-F238E27FC236}">
                <a16:creationId xmlns:a16="http://schemas.microsoft.com/office/drawing/2014/main" id="{E4C93F30-FF9C-944C-A7C1-EB5C157AF12E}"/>
              </a:ext>
            </a:extLst>
          </p:cNvPr>
          <p:cNvSpPr/>
          <p:nvPr/>
        </p:nvSpPr>
        <p:spPr>
          <a:xfrm>
            <a:off x="1637341" y="2549694"/>
            <a:ext cx="3084729" cy="1667616"/>
          </a:xfrm>
          <a:custGeom>
            <a:avLst/>
            <a:gdLst>
              <a:gd name="connsiteX0" fmla="*/ 0 w 3084729"/>
              <a:gd name="connsiteY0" fmla="*/ 1667616 h 1667616"/>
              <a:gd name="connsiteX1" fmla="*/ 514121 w 3084729"/>
              <a:gd name="connsiteY1" fmla="*/ 1417188 h 1667616"/>
              <a:gd name="connsiteX2" fmla="*/ 1038423 w 3084729"/>
              <a:gd name="connsiteY2" fmla="*/ 1138304 h 1667616"/>
              <a:gd name="connsiteX3" fmla="*/ 2407717 w 3084729"/>
              <a:gd name="connsiteY3" fmla="*/ 256118 h 1667616"/>
              <a:gd name="connsiteX4" fmla="*/ 3084729 w 3084729"/>
              <a:gd name="connsiteY4" fmla="*/ 0 h 166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4729" h="1667616" extrusionOk="0">
                <a:moveTo>
                  <a:pt x="0" y="1667616"/>
                </a:moveTo>
                <a:cubicBezTo>
                  <a:pt x="151045" y="1574495"/>
                  <a:pt x="331765" y="1508892"/>
                  <a:pt x="514121" y="1417188"/>
                </a:cubicBezTo>
                <a:cubicBezTo>
                  <a:pt x="693090" y="1330212"/>
                  <a:pt x="717341" y="1331990"/>
                  <a:pt x="1038423" y="1138304"/>
                </a:cubicBezTo>
                <a:cubicBezTo>
                  <a:pt x="1334743" y="963619"/>
                  <a:pt x="2065003" y="455030"/>
                  <a:pt x="2407717" y="256118"/>
                </a:cubicBezTo>
                <a:cubicBezTo>
                  <a:pt x="2736932" y="59925"/>
                  <a:pt x="2919725" y="34622"/>
                  <a:pt x="3084729" y="0"/>
                </a:cubicBezTo>
              </a:path>
            </a:pathLst>
          </a:custGeom>
          <a:noFill/>
          <a:ln w="127000">
            <a:solidFill>
              <a:schemeClr val="tx1">
                <a:lumMod val="75000"/>
                <a:lumOff val="25000"/>
                <a:alpha val="27000"/>
              </a:schemeClr>
            </a:solidFill>
            <a:prstDash val="sysDash"/>
            <a:extLst>
              <a:ext uri="{C807C97D-BFC1-408E-A445-0C87EB9F89A2}">
                <ask:lineSketchStyleProps xmlns:ask="http://schemas.microsoft.com/office/drawing/2018/sketchyshapes" sd="1219033472">
                  <a:custGeom>
                    <a:avLst/>
                    <a:gdLst>
                      <a:gd name="connsiteX0" fmla="*/ 0 w 7488194"/>
                      <a:gd name="connsiteY0" fmla="*/ 3620530 h 3620530"/>
                      <a:gd name="connsiteX1" fmla="*/ 1248032 w 7488194"/>
                      <a:gd name="connsiteY1" fmla="*/ 3076832 h 3620530"/>
                      <a:gd name="connsiteX2" fmla="*/ 2520778 w 7488194"/>
                      <a:gd name="connsiteY2" fmla="*/ 2471351 h 3620530"/>
                      <a:gd name="connsiteX3" fmla="*/ 5844745 w 7488194"/>
                      <a:gd name="connsiteY3" fmla="*/ 556054 h 3620530"/>
                      <a:gd name="connsiteX4" fmla="*/ 7488194 w 7488194"/>
                      <a:gd name="connsiteY4" fmla="*/ 0 h 3620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194" h="3620530">
                        <a:moveTo>
                          <a:pt x="0" y="3620530"/>
                        </a:moveTo>
                        <a:cubicBezTo>
                          <a:pt x="413951" y="3444446"/>
                          <a:pt x="827902" y="3268362"/>
                          <a:pt x="1248032" y="3076832"/>
                        </a:cubicBezTo>
                        <a:cubicBezTo>
                          <a:pt x="1668162" y="2885302"/>
                          <a:pt x="1754659" y="2891481"/>
                          <a:pt x="2520778" y="2471351"/>
                        </a:cubicBezTo>
                        <a:cubicBezTo>
                          <a:pt x="3286897" y="2051221"/>
                          <a:pt x="5016842" y="967946"/>
                          <a:pt x="5844745" y="556054"/>
                        </a:cubicBezTo>
                        <a:cubicBezTo>
                          <a:pt x="6672648" y="144162"/>
                          <a:pt x="7080421" y="72081"/>
                          <a:pt x="7488194"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349" name="Connector: Curved 326">
            <a:extLst>
              <a:ext uri="{FF2B5EF4-FFF2-40B4-BE49-F238E27FC236}">
                <a16:creationId xmlns:a16="http://schemas.microsoft.com/office/drawing/2014/main" id="{EAF8C568-7F12-3841-B5F8-58B36E4476CF}"/>
              </a:ext>
            </a:extLst>
          </p:cNvPr>
          <p:cNvCxnSpPr>
            <a:cxnSpLocks/>
            <a:endCxn id="302" idx="2"/>
          </p:cNvCxnSpPr>
          <p:nvPr/>
        </p:nvCxnSpPr>
        <p:spPr>
          <a:xfrm flipV="1">
            <a:off x="3706005" y="3921877"/>
            <a:ext cx="196565" cy="90062"/>
          </a:xfrm>
          <a:prstGeom prst="curved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A0A84EBF-946A-8E4A-83A2-2326CF28F9C6}"/>
              </a:ext>
            </a:extLst>
          </p:cNvPr>
          <p:cNvCxnSpPr>
            <a:cxnSpLocks/>
          </p:cNvCxnSpPr>
          <p:nvPr/>
        </p:nvCxnSpPr>
        <p:spPr>
          <a:xfrm rot="10800000">
            <a:off x="6687127" y="5234084"/>
            <a:ext cx="650066" cy="59470"/>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2" name="Freeform 351">
            <a:extLst>
              <a:ext uri="{FF2B5EF4-FFF2-40B4-BE49-F238E27FC236}">
                <a16:creationId xmlns:a16="http://schemas.microsoft.com/office/drawing/2014/main" id="{10A993FE-A96D-154C-AF76-B54396C7AA3C}"/>
              </a:ext>
            </a:extLst>
          </p:cNvPr>
          <p:cNvSpPr/>
          <p:nvPr/>
        </p:nvSpPr>
        <p:spPr>
          <a:xfrm>
            <a:off x="3014427" y="3322913"/>
            <a:ext cx="3112961" cy="1733981"/>
          </a:xfrm>
          <a:custGeom>
            <a:avLst/>
            <a:gdLst>
              <a:gd name="connsiteX0" fmla="*/ 0 w 3112961"/>
              <a:gd name="connsiteY0" fmla="*/ 1733981 h 1733981"/>
              <a:gd name="connsiteX1" fmla="*/ 518826 w 3112961"/>
              <a:gd name="connsiteY1" fmla="*/ 1473587 h 1733981"/>
              <a:gd name="connsiteX2" fmla="*/ 1047927 w 3112961"/>
              <a:gd name="connsiteY2" fmla="*/ 1183604 h 1733981"/>
              <a:gd name="connsiteX3" fmla="*/ 2429753 w 3112961"/>
              <a:gd name="connsiteY3" fmla="*/ 266311 h 1733981"/>
              <a:gd name="connsiteX4" fmla="*/ 3112961 w 3112961"/>
              <a:gd name="connsiteY4" fmla="*/ 0 h 17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2961" h="1733981" extrusionOk="0">
                <a:moveTo>
                  <a:pt x="0" y="1733981"/>
                </a:moveTo>
                <a:cubicBezTo>
                  <a:pt x="169123" y="1647822"/>
                  <a:pt x="322848" y="1573320"/>
                  <a:pt x="518826" y="1473587"/>
                </a:cubicBezTo>
                <a:cubicBezTo>
                  <a:pt x="696459" y="1382485"/>
                  <a:pt x="723806" y="1384996"/>
                  <a:pt x="1047927" y="1183604"/>
                </a:cubicBezTo>
                <a:cubicBezTo>
                  <a:pt x="1328983" y="1018946"/>
                  <a:pt x="2072068" y="538266"/>
                  <a:pt x="2429753" y="266311"/>
                </a:cubicBezTo>
                <a:cubicBezTo>
                  <a:pt x="2752481" y="57311"/>
                  <a:pt x="2965477" y="45049"/>
                  <a:pt x="3112961" y="0"/>
                </a:cubicBezTo>
              </a:path>
            </a:pathLst>
          </a:custGeom>
          <a:noFill/>
          <a:ln w="127000">
            <a:solidFill>
              <a:schemeClr val="tx1">
                <a:lumMod val="75000"/>
                <a:lumOff val="25000"/>
                <a:alpha val="27000"/>
              </a:schemeClr>
            </a:solidFill>
            <a:prstDash val="sysDash"/>
            <a:extLst>
              <a:ext uri="{C807C97D-BFC1-408E-A445-0C87EB9F89A2}">
                <ask:lineSketchStyleProps xmlns:ask="http://schemas.microsoft.com/office/drawing/2018/sketchyshapes" sd="1219033472">
                  <a:custGeom>
                    <a:avLst/>
                    <a:gdLst>
                      <a:gd name="connsiteX0" fmla="*/ 0 w 7488194"/>
                      <a:gd name="connsiteY0" fmla="*/ 3620530 h 3620530"/>
                      <a:gd name="connsiteX1" fmla="*/ 1248032 w 7488194"/>
                      <a:gd name="connsiteY1" fmla="*/ 3076832 h 3620530"/>
                      <a:gd name="connsiteX2" fmla="*/ 2520778 w 7488194"/>
                      <a:gd name="connsiteY2" fmla="*/ 2471351 h 3620530"/>
                      <a:gd name="connsiteX3" fmla="*/ 5844745 w 7488194"/>
                      <a:gd name="connsiteY3" fmla="*/ 556054 h 3620530"/>
                      <a:gd name="connsiteX4" fmla="*/ 7488194 w 7488194"/>
                      <a:gd name="connsiteY4" fmla="*/ 0 h 3620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194" h="3620530">
                        <a:moveTo>
                          <a:pt x="0" y="3620530"/>
                        </a:moveTo>
                        <a:cubicBezTo>
                          <a:pt x="413951" y="3444446"/>
                          <a:pt x="827902" y="3268362"/>
                          <a:pt x="1248032" y="3076832"/>
                        </a:cubicBezTo>
                        <a:cubicBezTo>
                          <a:pt x="1668162" y="2885302"/>
                          <a:pt x="1754659" y="2891481"/>
                          <a:pt x="2520778" y="2471351"/>
                        </a:cubicBezTo>
                        <a:cubicBezTo>
                          <a:pt x="3286897" y="2051221"/>
                          <a:pt x="5016842" y="967946"/>
                          <a:pt x="5844745" y="556054"/>
                        </a:cubicBezTo>
                        <a:cubicBezTo>
                          <a:pt x="6672648" y="144162"/>
                          <a:pt x="7080421" y="72081"/>
                          <a:pt x="7488194"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4" name="TextBox 353">
            <a:extLst>
              <a:ext uri="{FF2B5EF4-FFF2-40B4-BE49-F238E27FC236}">
                <a16:creationId xmlns:a16="http://schemas.microsoft.com/office/drawing/2014/main" id="{8A1C02EF-E519-4A47-86DB-63BD1FEEEED2}"/>
              </a:ext>
            </a:extLst>
          </p:cNvPr>
          <p:cNvSpPr txBox="1"/>
          <p:nvPr/>
        </p:nvSpPr>
        <p:spPr>
          <a:xfrm>
            <a:off x="1550939" y="4407390"/>
            <a:ext cx="1598644" cy="507831"/>
          </a:xfrm>
          <a:prstGeom prst="rect">
            <a:avLst/>
          </a:prstGeom>
          <a:noFill/>
        </p:spPr>
        <p:txBody>
          <a:bodyPr wrap="square" rtlCol="0">
            <a:spAutoFit/>
          </a:bodyPr>
          <a:lstStyle/>
          <a:p>
            <a:pPr algn="ctr" defTabSz="685800">
              <a:defRPr/>
            </a:pPr>
            <a:r>
              <a:rPr lang="en-US" sz="1350" b="1" i="1" dirty="0">
                <a:solidFill>
                  <a:prstClr val="black"/>
                </a:solidFill>
                <a:latin typeface="Calibri" panose="020F0502020204030204"/>
              </a:rPr>
              <a:t>Wildland Urban Interface</a:t>
            </a:r>
          </a:p>
        </p:txBody>
      </p:sp>
      <p:sp>
        <p:nvSpPr>
          <p:cNvPr id="297" name="TextBox 296">
            <a:extLst>
              <a:ext uri="{FF2B5EF4-FFF2-40B4-BE49-F238E27FC236}">
                <a16:creationId xmlns:a16="http://schemas.microsoft.com/office/drawing/2014/main" id="{14A276F5-715B-7E49-809D-47B33CD0AB40}"/>
              </a:ext>
            </a:extLst>
          </p:cNvPr>
          <p:cNvSpPr txBox="1"/>
          <p:nvPr/>
        </p:nvSpPr>
        <p:spPr>
          <a:xfrm>
            <a:off x="3319734" y="1901266"/>
            <a:ext cx="1132456" cy="300082"/>
          </a:xfrm>
          <a:prstGeom prst="rect">
            <a:avLst/>
          </a:prstGeom>
          <a:noFill/>
          <a:ln>
            <a:noFill/>
          </a:ln>
        </p:spPr>
        <p:txBody>
          <a:bodyPr wrap="square" rtlCol="0">
            <a:spAutoFit/>
          </a:bodyPr>
          <a:lstStyle/>
          <a:p>
            <a:pPr defTabSz="685800">
              <a:defRPr/>
            </a:pPr>
            <a:r>
              <a:rPr lang="en-US" sz="1350" dirty="0">
                <a:solidFill>
                  <a:prstClr val="black"/>
                </a:solidFill>
                <a:latin typeface="Calibri" panose="020F0502020204030204"/>
              </a:rPr>
              <a:t>Burned Area</a:t>
            </a:r>
          </a:p>
        </p:txBody>
      </p:sp>
      <p:cxnSp>
        <p:nvCxnSpPr>
          <p:cNvPr id="360" name="Straight Arrow Connector 359">
            <a:extLst>
              <a:ext uri="{FF2B5EF4-FFF2-40B4-BE49-F238E27FC236}">
                <a16:creationId xmlns:a16="http://schemas.microsoft.com/office/drawing/2014/main" id="{BBE8FB13-CE94-9A4E-9147-B556528D409B}"/>
              </a:ext>
            </a:extLst>
          </p:cNvPr>
          <p:cNvCxnSpPr>
            <a:cxnSpLocks/>
          </p:cNvCxnSpPr>
          <p:nvPr/>
        </p:nvCxnSpPr>
        <p:spPr>
          <a:xfrm flipH="1">
            <a:off x="1977624" y="1514457"/>
            <a:ext cx="724409" cy="7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4" name="TextBox 393">
            <a:extLst>
              <a:ext uri="{FF2B5EF4-FFF2-40B4-BE49-F238E27FC236}">
                <a16:creationId xmlns:a16="http://schemas.microsoft.com/office/drawing/2014/main" id="{382B6ADA-0806-2D4B-A6BF-5ABAEC76A834}"/>
              </a:ext>
            </a:extLst>
          </p:cNvPr>
          <p:cNvSpPr txBox="1"/>
          <p:nvPr/>
        </p:nvSpPr>
        <p:spPr>
          <a:xfrm rot="19898418">
            <a:off x="1626361" y="5226479"/>
            <a:ext cx="1598644" cy="300082"/>
          </a:xfrm>
          <a:prstGeom prst="rect">
            <a:avLst/>
          </a:prstGeom>
          <a:noFill/>
        </p:spPr>
        <p:txBody>
          <a:bodyPr wrap="square" rtlCol="0">
            <a:spAutoFit/>
          </a:bodyPr>
          <a:lstStyle/>
          <a:p>
            <a:pPr defTabSz="685800">
              <a:defRPr/>
            </a:pPr>
            <a:r>
              <a:rPr lang="en-US" sz="1350" dirty="0">
                <a:solidFill>
                  <a:prstClr val="black"/>
                </a:solidFill>
                <a:latin typeface="Calibri" panose="020F0502020204030204"/>
              </a:rPr>
              <a:t>Topographic Break</a:t>
            </a:r>
          </a:p>
        </p:txBody>
      </p:sp>
      <p:sp>
        <p:nvSpPr>
          <p:cNvPr id="395" name="TextBox 394">
            <a:extLst>
              <a:ext uri="{FF2B5EF4-FFF2-40B4-BE49-F238E27FC236}">
                <a16:creationId xmlns:a16="http://schemas.microsoft.com/office/drawing/2014/main" id="{6D02ABC0-172C-3E4D-94A7-77D914BE9DF5}"/>
              </a:ext>
            </a:extLst>
          </p:cNvPr>
          <p:cNvSpPr txBox="1"/>
          <p:nvPr/>
        </p:nvSpPr>
        <p:spPr>
          <a:xfrm rot="20154066">
            <a:off x="164524" y="4365360"/>
            <a:ext cx="1680314" cy="300082"/>
          </a:xfrm>
          <a:prstGeom prst="rect">
            <a:avLst/>
          </a:prstGeom>
          <a:noFill/>
        </p:spPr>
        <p:txBody>
          <a:bodyPr wrap="square" rtlCol="0">
            <a:spAutoFit/>
          </a:bodyPr>
          <a:lstStyle/>
          <a:p>
            <a:pPr defTabSz="685800">
              <a:defRPr/>
            </a:pPr>
            <a:r>
              <a:rPr lang="en-US" sz="1350" dirty="0">
                <a:solidFill>
                  <a:prstClr val="black"/>
                </a:solidFill>
                <a:latin typeface="Calibri" panose="020F0502020204030204"/>
              </a:rPr>
              <a:t>Development Break</a:t>
            </a:r>
          </a:p>
        </p:txBody>
      </p:sp>
      <p:sp>
        <p:nvSpPr>
          <p:cNvPr id="396" name="Arrow: Right 271">
            <a:extLst>
              <a:ext uri="{FF2B5EF4-FFF2-40B4-BE49-F238E27FC236}">
                <a16:creationId xmlns:a16="http://schemas.microsoft.com/office/drawing/2014/main" id="{06D61D27-14FC-BC4F-8F97-9CB268EDD047}"/>
              </a:ext>
            </a:extLst>
          </p:cNvPr>
          <p:cNvSpPr/>
          <p:nvPr/>
        </p:nvSpPr>
        <p:spPr>
          <a:xfrm rot="1696475">
            <a:off x="5871594" y="4886046"/>
            <a:ext cx="597155" cy="281021"/>
          </a:xfrm>
          <a:prstGeom prst="rightArrow">
            <a:avLst/>
          </a:prstGeom>
          <a:gradFill>
            <a:gsLst>
              <a:gs pos="0">
                <a:srgbClr val="09BFFF"/>
              </a:gs>
              <a:gs pos="53000">
                <a:srgbClr val="996633"/>
              </a:gs>
            </a:gsLst>
            <a:lin ang="5400000" scaled="1"/>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98" name="Arrow: Right 271">
            <a:extLst>
              <a:ext uri="{FF2B5EF4-FFF2-40B4-BE49-F238E27FC236}">
                <a16:creationId xmlns:a16="http://schemas.microsoft.com/office/drawing/2014/main" id="{0A7A5746-EF99-214F-B651-DB989B5CCBDF}"/>
              </a:ext>
            </a:extLst>
          </p:cNvPr>
          <p:cNvSpPr/>
          <p:nvPr/>
        </p:nvSpPr>
        <p:spPr>
          <a:xfrm rot="1696475">
            <a:off x="4847329" y="4353886"/>
            <a:ext cx="597155" cy="281021"/>
          </a:xfrm>
          <a:prstGeom prst="rightArrow">
            <a:avLst/>
          </a:prstGeom>
          <a:gradFill>
            <a:gsLst>
              <a:gs pos="0">
                <a:srgbClr val="09BFFF"/>
              </a:gs>
              <a:gs pos="57000">
                <a:srgbClr val="996633"/>
              </a:gs>
            </a:gsLst>
            <a:lin ang="5400000" scaled="1"/>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99" name="Arrow: Right 271">
            <a:extLst>
              <a:ext uri="{FF2B5EF4-FFF2-40B4-BE49-F238E27FC236}">
                <a16:creationId xmlns:a16="http://schemas.microsoft.com/office/drawing/2014/main" id="{784B93E7-2B63-2E4F-A3AE-54A1FFE0FD76}"/>
              </a:ext>
            </a:extLst>
          </p:cNvPr>
          <p:cNvSpPr/>
          <p:nvPr/>
        </p:nvSpPr>
        <p:spPr>
          <a:xfrm rot="2642192">
            <a:off x="3906226" y="3756261"/>
            <a:ext cx="597155" cy="281021"/>
          </a:xfrm>
          <a:prstGeom prst="rightArrow">
            <a:avLst/>
          </a:prstGeom>
          <a:gradFill>
            <a:gsLst>
              <a:gs pos="0">
                <a:srgbClr val="09BFFF"/>
              </a:gs>
              <a:gs pos="59000">
                <a:srgbClr val="996633"/>
              </a:gs>
            </a:gsLst>
            <a:lin ang="5400000" scaled="1"/>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56" name="TextBox 355">
            <a:extLst>
              <a:ext uri="{FF2B5EF4-FFF2-40B4-BE49-F238E27FC236}">
                <a16:creationId xmlns:a16="http://schemas.microsoft.com/office/drawing/2014/main" id="{B974615D-0E3D-A543-9C6E-D2C11D6029D3}"/>
              </a:ext>
            </a:extLst>
          </p:cNvPr>
          <p:cNvSpPr txBox="1"/>
          <p:nvPr/>
        </p:nvSpPr>
        <p:spPr>
          <a:xfrm>
            <a:off x="2958576" y="5490047"/>
            <a:ext cx="1598644" cy="300082"/>
          </a:xfrm>
          <a:prstGeom prst="rect">
            <a:avLst/>
          </a:prstGeom>
          <a:noFill/>
        </p:spPr>
        <p:txBody>
          <a:bodyPr wrap="square" rtlCol="0">
            <a:spAutoFit/>
          </a:bodyPr>
          <a:lstStyle/>
          <a:p>
            <a:pPr algn="ctr" defTabSz="685800">
              <a:defRPr/>
            </a:pPr>
            <a:r>
              <a:rPr lang="en-US" sz="1350" b="1" i="1" dirty="0">
                <a:solidFill>
                  <a:prstClr val="black"/>
                </a:solidFill>
                <a:latin typeface="Calibri" panose="020F0502020204030204"/>
              </a:rPr>
              <a:t>Urbanized Lowland</a:t>
            </a:r>
          </a:p>
        </p:txBody>
      </p:sp>
      <p:sp>
        <p:nvSpPr>
          <p:cNvPr id="350" name="TextBox 349">
            <a:extLst>
              <a:ext uri="{FF2B5EF4-FFF2-40B4-BE49-F238E27FC236}">
                <a16:creationId xmlns:a16="http://schemas.microsoft.com/office/drawing/2014/main" id="{5B580969-87BE-B04A-BB89-79E84887D5E3}"/>
              </a:ext>
            </a:extLst>
          </p:cNvPr>
          <p:cNvSpPr txBox="1"/>
          <p:nvPr/>
        </p:nvSpPr>
        <p:spPr>
          <a:xfrm>
            <a:off x="158647" y="3554773"/>
            <a:ext cx="1610666" cy="300082"/>
          </a:xfrm>
          <a:prstGeom prst="rect">
            <a:avLst/>
          </a:prstGeom>
          <a:noFill/>
        </p:spPr>
        <p:txBody>
          <a:bodyPr wrap="square" rtlCol="0">
            <a:spAutoFit/>
          </a:bodyPr>
          <a:lstStyle/>
          <a:p>
            <a:pPr defTabSz="685800">
              <a:defRPr/>
            </a:pPr>
            <a:r>
              <a:rPr lang="en-US" sz="1350" b="1" i="1" dirty="0">
                <a:solidFill>
                  <a:prstClr val="black"/>
                </a:solidFill>
                <a:latin typeface="Calibri" panose="020F0502020204030204"/>
              </a:rPr>
              <a:t>Mountain Wildland</a:t>
            </a:r>
          </a:p>
        </p:txBody>
      </p:sp>
      <p:grpSp>
        <p:nvGrpSpPr>
          <p:cNvPr id="215" name="Group 214">
            <a:extLst>
              <a:ext uri="{FF2B5EF4-FFF2-40B4-BE49-F238E27FC236}">
                <a16:creationId xmlns:a16="http://schemas.microsoft.com/office/drawing/2014/main" id="{35442106-1A9C-4394-A16D-4E6ADB4E02B6}"/>
              </a:ext>
            </a:extLst>
          </p:cNvPr>
          <p:cNvGrpSpPr/>
          <p:nvPr/>
        </p:nvGrpSpPr>
        <p:grpSpPr>
          <a:xfrm>
            <a:off x="5876269" y="4475564"/>
            <a:ext cx="152613" cy="206147"/>
            <a:chOff x="4171962" y="4398201"/>
            <a:chExt cx="620786" cy="964008"/>
          </a:xfrm>
        </p:grpSpPr>
        <p:sp>
          <p:nvSpPr>
            <p:cNvPr id="216" name="Rectangle 215">
              <a:extLst>
                <a:ext uri="{FF2B5EF4-FFF2-40B4-BE49-F238E27FC236}">
                  <a16:creationId xmlns:a16="http://schemas.microsoft.com/office/drawing/2014/main" id="{A47DEF2B-00BE-4696-BFC5-1BBEC348458D}"/>
                </a:ext>
              </a:extLst>
            </p:cNvPr>
            <p:cNvSpPr/>
            <p:nvPr/>
          </p:nvSpPr>
          <p:spPr>
            <a:xfrm>
              <a:off x="4181107" y="4798363"/>
              <a:ext cx="602497" cy="56384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17" name="Isosceles Triangle 216">
              <a:extLst>
                <a:ext uri="{FF2B5EF4-FFF2-40B4-BE49-F238E27FC236}">
                  <a16:creationId xmlns:a16="http://schemas.microsoft.com/office/drawing/2014/main" id="{F3E75279-7E34-4E1C-AB6A-07D063F568AD}"/>
                </a:ext>
              </a:extLst>
            </p:cNvPr>
            <p:cNvSpPr/>
            <p:nvPr/>
          </p:nvSpPr>
          <p:spPr>
            <a:xfrm>
              <a:off x="4171962" y="4398201"/>
              <a:ext cx="620786" cy="411061"/>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18" name="Rectangle 217">
              <a:extLst>
                <a:ext uri="{FF2B5EF4-FFF2-40B4-BE49-F238E27FC236}">
                  <a16:creationId xmlns:a16="http://schemas.microsoft.com/office/drawing/2014/main" id="{C0C9D585-0432-437A-BAB3-8A75A4EBFAA9}"/>
                </a:ext>
              </a:extLst>
            </p:cNvPr>
            <p:cNvSpPr/>
            <p:nvPr/>
          </p:nvSpPr>
          <p:spPr>
            <a:xfrm>
              <a:off x="4420193" y="5043428"/>
              <a:ext cx="176169" cy="318781"/>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348" name="TextBox 347">
            <a:extLst>
              <a:ext uri="{FF2B5EF4-FFF2-40B4-BE49-F238E27FC236}">
                <a16:creationId xmlns:a16="http://schemas.microsoft.com/office/drawing/2014/main" id="{11DF0AA5-E82E-7F40-8B8C-EC542B0126BE}"/>
              </a:ext>
            </a:extLst>
          </p:cNvPr>
          <p:cNvSpPr txBox="1"/>
          <p:nvPr/>
        </p:nvSpPr>
        <p:spPr>
          <a:xfrm rot="2339313">
            <a:off x="4554109" y="2756094"/>
            <a:ext cx="2417885" cy="300082"/>
          </a:xfrm>
          <a:prstGeom prst="rect">
            <a:avLst/>
          </a:prstGeom>
          <a:noFill/>
        </p:spPr>
        <p:txBody>
          <a:bodyPr wrap="square" rtlCol="0">
            <a:spAutoFit/>
          </a:bodyPr>
          <a:lstStyle/>
          <a:p>
            <a:pPr defTabSz="685800">
              <a:defRPr/>
            </a:pPr>
            <a:r>
              <a:rPr lang="en-US" sz="1350" b="1" dirty="0">
                <a:solidFill>
                  <a:srgbClr val="FF0000"/>
                </a:solidFill>
                <a:latin typeface="Calibri" panose="020F0502020204030204"/>
              </a:rPr>
              <a:t>Fire/Mud/Debris Hazard Zone</a:t>
            </a:r>
          </a:p>
        </p:txBody>
      </p:sp>
      <p:cxnSp>
        <p:nvCxnSpPr>
          <p:cNvPr id="351" name="Straight Arrow Connector 350">
            <a:extLst>
              <a:ext uri="{FF2B5EF4-FFF2-40B4-BE49-F238E27FC236}">
                <a16:creationId xmlns:a16="http://schemas.microsoft.com/office/drawing/2014/main" id="{DE3A9419-8711-8B42-836C-9EEA53E81C25}"/>
              </a:ext>
            </a:extLst>
          </p:cNvPr>
          <p:cNvCxnSpPr/>
          <p:nvPr/>
        </p:nvCxnSpPr>
        <p:spPr>
          <a:xfrm>
            <a:off x="4742548" y="2399998"/>
            <a:ext cx="1589460" cy="1287772"/>
          </a:xfrm>
          <a:prstGeom prst="straightConnector1">
            <a:avLst/>
          </a:prstGeom>
          <a:ln w="25400">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EF0128C3-0EBE-094C-B26B-2E1F174C47F4}"/>
              </a:ext>
            </a:extLst>
          </p:cNvPr>
          <p:cNvCxnSpPr>
            <a:cxnSpLocks/>
          </p:cNvCxnSpPr>
          <p:nvPr/>
        </p:nvCxnSpPr>
        <p:spPr>
          <a:xfrm>
            <a:off x="5946657" y="3330619"/>
            <a:ext cx="2113600" cy="1107506"/>
          </a:xfrm>
          <a:prstGeom prst="straightConnector1">
            <a:avLst/>
          </a:prstGeom>
          <a:ln w="25400">
            <a:solidFill>
              <a:srgbClr val="09BFF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55" name="TextBox 354">
            <a:extLst>
              <a:ext uri="{FF2B5EF4-FFF2-40B4-BE49-F238E27FC236}">
                <a16:creationId xmlns:a16="http://schemas.microsoft.com/office/drawing/2014/main" id="{C8732B3C-CBA1-3448-A027-8730F86A8838}"/>
              </a:ext>
            </a:extLst>
          </p:cNvPr>
          <p:cNvSpPr txBox="1"/>
          <p:nvPr/>
        </p:nvSpPr>
        <p:spPr>
          <a:xfrm rot="1578210">
            <a:off x="6578931" y="3867549"/>
            <a:ext cx="2141413" cy="300082"/>
          </a:xfrm>
          <a:prstGeom prst="rect">
            <a:avLst/>
          </a:prstGeom>
          <a:noFill/>
        </p:spPr>
        <p:txBody>
          <a:bodyPr wrap="square" rtlCol="0">
            <a:spAutoFit/>
          </a:bodyPr>
          <a:lstStyle/>
          <a:p>
            <a:pPr defTabSz="685800">
              <a:defRPr/>
            </a:pPr>
            <a:r>
              <a:rPr lang="en-US" sz="1350" b="1" dirty="0">
                <a:solidFill>
                  <a:srgbClr val="09BFFF"/>
                </a:solidFill>
                <a:latin typeface="Calibri" panose="020F0502020204030204"/>
              </a:rPr>
              <a:t>Flood Hazard Zone</a:t>
            </a:r>
          </a:p>
        </p:txBody>
      </p:sp>
      <p:grpSp>
        <p:nvGrpSpPr>
          <p:cNvPr id="263" name="Group 262">
            <a:extLst>
              <a:ext uri="{FF2B5EF4-FFF2-40B4-BE49-F238E27FC236}">
                <a16:creationId xmlns:a16="http://schemas.microsoft.com/office/drawing/2014/main" id="{21BDC83F-39DA-5747-92EC-D0B87447BF84}"/>
              </a:ext>
            </a:extLst>
          </p:cNvPr>
          <p:cNvGrpSpPr/>
          <p:nvPr/>
        </p:nvGrpSpPr>
        <p:grpSpPr>
          <a:xfrm>
            <a:off x="338313" y="1323110"/>
            <a:ext cx="1829612" cy="1399611"/>
            <a:chOff x="451084" y="657241"/>
            <a:chExt cx="2439482" cy="1866148"/>
          </a:xfrm>
        </p:grpSpPr>
        <p:sp>
          <p:nvSpPr>
            <p:cNvPr id="264" name="Cloud 263">
              <a:extLst>
                <a:ext uri="{FF2B5EF4-FFF2-40B4-BE49-F238E27FC236}">
                  <a16:creationId xmlns:a16="http://schemas.microsoft.com/office/drawing/2014/main" id="{AB29C4F9-5A45-BA40-96D9-92C1116C679C}"/>
                </a:ext>
              </a:extLst>
            </p:cNvPr>
            <p:cNvSpPr/>
            <p:nvPr/>
          </p:nvSpPr>
          <p:spPr>
            <a:xfrm rot="21034848">
              <a:off x="451084" y="657241"/>
              <a:ext cx="2089182" cy="963225"/>
            </a:xfrm>
            <a:prstGeom prst="cloud">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265" name="Graphic 264" descr="Water">
              <a:extLst>
                <a:ext uri="{FF2B5EF4-FFF2-40B4-BE49-F238E27FC236}">
                  <a16:creationId xmlns:a16="http://schemas.microsoft.com/office/drawing/2014/main" id="{C31E4C9C-2A33-9643-AC1B-617046B49031}"/>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2370932" y="1350410"/>
              <a:ext cx="276982" cy="276982"/>
            </a:xfrm>
            <a:prstGeom prst="rect">
              <a:avLst/>
            </a:prstGeom>
            <a:effectLst>
              <a:outerShdw blurRad="50800" dist="38100" dir="2700000" algn="tl" rotWithShape="0">
                <a:prstClr val="black">
                  <a:alpha val="40000"/>
                </a:prstClr>
              </a:outerShdw>
            </a:effectLst>
          </p:spPr>
        </p:pic>
        <p:pic>
          <p:nvPicPr>
            <p:cNvPr id="266" name="Graphic 265" descr="Water">
              <a:extLst>
                <a:ext uri="{FF2B5EF4-FFF2-40B4-BE49-F238E27FC236}">
                  <a16:creationId xmlns:a16="http://schemas.microsoft.com/office/drawing/2014/main" id="{69510267-A646-1C46-8F2E-66ACC55A51CD}"/>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1526318" y="1608771"/>
              <a:ext cx="276982" cy="276982"/>
            </a:xfrm>
            <a:prstGeom prst="rect">
              <a:avLst/>
            </a:prstGeom>
            <a:effectLst>
              <a:outerShdw blurRad="50800" dist="38100" dir="2700000" algn="tl" rotWithShape="0">
                <a:prstClr val="black">
                  <a:alpha val="40000"/>
                </a:prstClr>
              </a:outerShdw>
            </a:effectLst>
          </p:spPr>
        </p:pic>
        <p:pic>
          <p:nvPicPr>
            <p:cNvPr id="267" name="Graphic 266" descr="Water">
              <a:extLst>
                <a:ext uri="{FF2B5EF4-FFF2-40B4-BE49-F238E27FC236}">
                  <a16:creationId xmlns:a16="http://schemas.microsoft.com/office/drawing/2014/main" id="{29C13D76-6069-2344-B0FC-4D768456D3BC}"/>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1968469" y="1471451"/>
              <a:ext cx="276982" cy="276982"/>
            </a:xfrm>
            <a:prstGeom prst="rect">
              <a:avLst/>
            </a:prstGeom>
            <a:effectLst>
              <a:outerShdw blurRad="50800" dist="38100" dir="2700000" algn="tl" rotWithShape="0">
                <a:prstClr val="black">
                  <a:alpha val="40000"/>
                </a:prstClr>
              </a:outerShdw>
            </a:effectLst>
          </p:spPr>
        </p:pic>
        <p:pic>
          <p:nvPicPr>
            <p:cNvPr id="268" name="Graphic 267" descr="Water">
              <a:extLst>
                <a:ext uri="{FF2B5EF4-FFF2-40B4-BE49-F238E27FC236}">
                  <a16:creationId xmlns:a16="http://schemas.microsoft.com/office/drawing/2014/main" id="{7E5DC12A-9F8B-1249-A769-AB1C0C8A593F}"/>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1084168" y="1702529"/>
              <a:ext cx="276982" cy="276982"/>
            </a:xfrm>
            <a:prstGeom prst="rect">
              <a:avLst/>
            </a:prstGeom>
            <a:effectLst>
              <a:outerShdw blurRad="50800" dist="38100" dir="2700000" algn="tl" rotWithShape="0">
                <a:prstClr val="black">
                  <a:alpha val="40000"/>
                </a:prstClr>
              </a:outerShdw>
            </a:effectLst>
          </p:spPr>
        </p:pic>
        <p:pic>
          <p:nvPicPr>
            <p:cNvPr id="269" name="Graphic 268" descr="Water">
              <a:extLst>
                <a:ext uri="{FF2B5EF4-FFF2-40B4-BE49-F238E27FC236}">
                  <a16:creationId xmlns:a16="http://schemas.microsoft.com/office/drawing/2014/main" id="{EB70E768-8BC6-0E4A-AC80-F43AD5546125}"/>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2305340" y="1678109"/>
              <a:ext cx="276982" cy="276982"/>
            </a:xfrm>
            <a:prstGeom prst="rect">
              <a:avLst/>
            </a:prstGeom>
            <a:effectLst>
              <a:outerShdw blurRad="50800" dist="38100" dir="2700000" algn="tl" rotWithShape="0">
                <a:prstClr val="black">
                  <a:alpha val="40000"/>
                </a:prstClr>
              </a:outerShdw>
            </a:effectLst>
          </p:spPr>
        </p:pic>
        <p:pic>
          <p:nvPicPr>
            <p:cNvPr id="270" name="Graphic 269" descr="Water">
              <a:extLst>
                <a:ext uri="{FF2B5EF4-FFF2-40B4-BE49-F238E27FC236}">
                  <a16:creationId xmlns:a16="http://schemas.microsoft.com/office/drawing/2014/main" id="{84523E79-21C1-CB43-AABE-C52D48BBDC1E}"/>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1460726" y="1936470"/>
              <a:ext cx="276982" cy="276982"/>
            </a:xfrm>
            <a:prstGeom prst="rect">
              <a:avLst/>
            </a:prstGeom>
            <a:effectLst>
              <a:outerShdw blurRad="50800" dist="38100" dir="2700000" algn="tl" rotWithShape="0">
                <a:prstClr val="black">
                  <a:alpha val="40000"/>
                </a:prstClr>
              </a:outerShdw>
            </a:effectLst>
          </p:spPr>
        </p:pic>
        <p:pic>
          <p:nvPicPr>
            <p:cNvPr id="271" name="Graphic 270" descr="Water">
              <a:extLst>
                <a:ext uri="{FF2B5EF4-FFF2-40B4-BE49-F238E27FC236}">
                  <a16:creationId xmlns:a16="http://schemas.microsoft.com/office/drawing/2014/main" id="{CA608DEB-4097-9343-8F4B-EB89B38D2662}"/>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1902877" y="1799150"/>
              <a:ext cx="276982" cy="276982"/>
            </a:xfrm>
            <a:prstGeom prst="rect">
              <a:avLst/>
            </a:prstGeom>
            <a:effectLst>
              <a:outerShdw blurRad="50800" dist="38100" dir="2700000" algn="tl" rotWithShape="0">
                <a:prstClr val="black">
                  <a:alpha val="40000"/>
                </a:prstClr>
              </a:outerShdw>
            </a:effectLst>
          </p:spPr>
        </p:pic>
        <p:pic>
          <p:nvPicPr>
            <p:cNvPr id="272" name="Graphic 271" descr="Water">
              <a:extLst>
                <a:ext uri="{FF2B5EF4-FFF2-40B4-BE49-F238E27FC236}">
                  <a16:creationId xmlns:a16="http://schemas.microsoft.com/office/drawing/2014/main" id="{05FC5BF1-937F-C048-92C9-5617CA675364}"/>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1018576" y="2030228"/>
              <a:ext cx="276982" cy="276982"/>
            </a:xfrm>
            <a:prstGeom prst="rect">
              <a:avLst/>
            </a:prstGeom>
            <a:effectLst>
              <a:outerShdw blurRad="50800" dist="38100" dir="2700000" algn="tl" rotWithShape="0">
                <a:prstClr val="black">
                  <a:alpha val="40000"/>
                </a:prstClr>
              </a:outerShdw>
            </a:effectLst>
          </p:spPr>
        </p:pic>
        <p:pic>
          <p:nvPicPr>
            <p:cNvPr id="273" name="Graphic 272" descr="Water">
              <a:extLst>
                <a:ext uri="{FF2B5EF4-FFF2-40B4-BE49-F238E27FC236}">
                  <a16:creationId xmlns:a16="http://schemas.microsoft.com/office/drawing/2014/main" id="{FC50E238-1B70-3C42-A8CD-B7DE8061C497}"/>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2613584" y="1894288"/>
              <a:ext cx="276982" cy="276982"/>
            </a:xfrm>
            <a:prstGeom prst="rect">
              <a:avLst/>
            </a:prstGeom>
            <a:effectLst>
              <a:outerShdw blurRad="50800" dist="38100" dir="2700000" algn="tl" rotWithShape="0">
                <a:prstClr val="black">
                  <a:alpha val="40000"/>
                </a:prstClr>
              </a:outerShdw>
            </a:effectLst>
          </p:spPr>
        </p:pic>
        <p:pic>
          <p:nvPicPr>
            <p:cNvPr id="274" name="Graphic 273" descr="Water">
              <a:extLst>
                <a:ext uri="{FF2B5EF4-FFF2-40B4-BE49-F238E27FC236}">
                  <a16:creationId xmlns:a16="http://schemas.microsoft.com/office/drawing/2014/main" id="{817D60AA-CB43-B449-874A-F00FBE92707F}"/>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1768970" y="2152649"/>
              <a:ext cx="276982" cy="276982"/>
            </a:xfrm>
            <a:prstGeom prst="rect">
              <a:avLst/>
            </a:prstGeom>
            <a:effectLst>
              <a:outerShdw blurRad="50800" dist="38100" dir="2700000" algn="tl" rotWithShape="0">
                <a:prstClr val="black">
                  <a:alpha val="40000"/>
                </a:prstClr>
              </a:outerShdw>
            </a:effectLst>
          </p:spPr>
        </p:pic>
        <p:pic>
          <p:nvPicPr>
            <p:cNvPr id="295" name="Graphic 294" descr="Water">
              <a:extLst>
                <a:ext uri="{FF2B5EF4-FFF2-40B4-BE49-F238E27FC236}">
                  <a16:creationId xmlns:a16="http://schemas.microsoft.com/office/drawing/2014/main" id="{69CF4F8B-ACF0-BD43-9C9E-823A0E72005F}"/>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2211121" y="2015329"/>
              <a:ext cx="276982" cy="276982"/>
            </a:xfrm>
            <a:prstGeom prst="rect">
              <a:avLst/>
            </a:prstGeom>
            <a:effectLst>
              <a:outerShdw blurRad="50800" dist="38100" dir="2700000" algn="tl" rotWithShape="0">
                <a:prstClr val="black">
                  <a:alpha val="40000"/>
                </a:prstClr>
              </a:outerShdw>
            </a:effectLst>
          </p:spPr>
        </p:pic>
        <p:pic>
          <p:nvPicPr>
            <p:cNvPr id="296" name="Graphic 295" descr="Water">
              <a:extLst>
                <a:ext uri="{FF2B5EF4-FFF2-40B4-BE49-F238E27FC236}">
                  <a16:creationId xmlns:a16="http://schemas.microsoft.com/office/drawing/2014/main" id="{08CB8059-3FDD-EC4C-A6DC-BACF67B80292}"/>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rot="20363645">
              <a:off x="1326820" y="2246407"/>
              <a:ext cx="276982" cy="276982"/>
            </a:xfrm>
            <a:prstGeom prst="rect">
              <a:avLst/>
            </a:prstGeom>
            <a:effectLst>
              <a:outerShdw blurRad="50800" dist="38100" dir="2700000" algn="tl" rotWithShape="0">
                <a:prstClr val="black">
                  <a:alpha val="40000"/>
                </a:prstClr>
              </a:outerShdw>
            </a:effectLst>
          </p:spPr>
        </p:pic>
      </p:grpSp>
      <p:sp>
        <p:nvSpPr>
          <p:cNvPr id="317" name="TextBox 316">
            <a:extLst>
              <a:ext uri="{FF2B5EF4-FFF2-40B4-BE49-F238E27FC236}">
                <a16:creationId xmlns:a16="http://schemas.microsoft.com/office/drawing/2014/main" id="{94D7480B-FD41-4E30-82E8-5567F371AA65}"/>
              </a:ext>
            </a:extLst>
          </p:cNvPr>
          <p:cNvSpPr txBox="1"/>
          <p:nvPr/>
        </p:nvSpPr>
        <p:spPr>
          <a:xfrm>
            <a:off x="2702033" y="1376158"/>
            <a:ext cx="1132456" cy="300082"/>
          </a:xfrm>
          <a:prstGeom prst="rect">
            <a:avLst/>
          </a:prstGeom>
          <a:noFill/>
          <a:ln>
            <a:noFill/>
          </a:ln>
        </p:spPr>
        <p:txBody>
          <a:bodyPr wrap="square" rtlCol="0">
            <a:spAutoFit/>
          </a:bodyPr>
          <a:lstStyle/>
          <a:p>
            <a:pPr defTabSz="685800">
              <a:defRPr/>
            </a:pPr>
            <a:r>
              <a:rPr lang="en-US" sz="1350" dirty="0">
                <a:solidFill>
                  <a:prstClr val="black"/>
                </a:solidFill>
                <a:latin typeface="Calibri" panose="020F0502020204030204"/>
              </a:rPr>
              <a:t>Precipitation</a:t>
            </a:r>
          </a:p>
        </p:txBody>
      </p:sp>
      <p:cxnSp>
        <p:nvCxnSpPr>
          <p:cNvPr id="37" name="Straight Arrow Connector 36">
            <a:extLst>
              <a:ext uri="{FF2B5EF4-FFF2-40B4-BE49-F238E27FC236}">
                <a16:creationId xmlns:a16="http://schemas.microsoft.com/office/drawing/2014/main" id="{A96B2611-EB08-4F1C-B389-A3A223986EE0}"/>
              </a:ext>
            </a:extLst>
          </p:cNvPr>
          <p:cNvCxnSpPr>
            <a:cxnSpLocks/>
            <a:stCxn id="297" idx="1"/>
          </p:cNvCxnSpPr>
          <p:nvPr/>
        </p:nvCxnSpPr>
        <p:spPr>
          <a:xfrm flipH="1">
            <a:off x="2601598" y="2051307"/>
            <a:ext cx="718136" cy="3941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1" name="Connector: Curved 380">
            <a:extLst>
              <a:ext uri="{FF2B5EF4-FFF2-40B4-BE49-F238E27FC236}">
                <a16:creationId xmlns:a16="http://schemas.microsoft.com/office/drawing/2014/main" id="{8C933682-7E64-4477-8D24-B4CE370A5C27}"/>
              </a:ext>
            </a:extLst>
          </p:cNvPr>
          <p:cNvCxnSpPr>
            <a:cxnSpLocks/>
          </p:cNvCxnSpPr>
          <p:nvPr/>
        </p:nvCxnSpPr>
        <p:spPr>
          <a:xfrm>
            <a:off x="3205571" y="3932549"/>
            <a:ext cx="140168" cy="135282"/>
          </a:xfrm>
          <a:prstGeom prst="curved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Oval 381">
            <a:extLst>
              <a:ext uri="{FF2B5EF4-FFF2-40B4-BE49-F238E27FC236}">
                <a16:creationId xmlns:a16="http://schemas.microsoft.com/office/drawing/2014/main" id="{ED9E06CB-D6A9-49F6-935F-950FB4AE4024}"/>
              </a:ext>
            </a:extLst>
          </p:cNvPr>
          <p:cNvSpPr/>
          <p:nvPr/>
        </p:nvSpPr>
        <p:spPr>
          <a:xfrm>
            <a:off x="5456172" y="858323"/>
            <a:ext cx="3681370" cy="23260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3" name="Group 382">
            <a:extLst>
              <a:ext uri="{FF2B5EF4-FFF2-40B4-BE49-F238E27FC236}">
                <a16:creationId xmlns:a16="http://schemas.microsoft.com/office/drawing/2014/main" id="{B94FDDE2-9A78-4BE8-8DD5-9B26C0368A52}"/>
              </a:ext>
            </a:extLst>
          </p:cNvPr>
          <p:cNvGrpSpPr/>
          <p:nvPr/>
        </p:nvGrpSpPr>
        <p:grpSpPr>
          <a:xfrm>
            <a:off x="5768301" y="1556954"/>
            <a:ext cx="2847296" cy="1265851"/>
            <a:chOff x="7284297" y="1456305"/>
            <a:chExt cx="4065511" cy="1734419"/>
          </a:xfrm>
        </p:grpSpPr>
        <p:sp>
          <p:nvSpPr>
            <p:cNvPr id="384" name="Rectangle 383">
              <a:extLst>
                <a:ext uri="{FF2B5EF4-FFF2-40B4-BE49-F238E27FC236}">
                  <a16:creationId xmlns:a16="http://schemas.microsoft.com/office/drawing/2014/main" id="{D492C1E3-0C6D-49CC-A320-A4510482D687}"/>
                </a:ext>
              </a:extLst>
            </p:cNvPr>
            <p:cNvSpPr/>
            <p:nvPr/>
          </p:nvSpPr>
          <p:spPr>
            <a:xfrm>
              <a:off x="7616005" y="2762358"/>
              <a:ext cx="2696623" cy="42836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385" name="Group 384">
              <a:extLst>
                <a:ext uri="{FF2B5EF4-FFF2-40B4-BE49-F238E27FC236}">
                  <a16:creationId xmlns:a16="http://schemas.microsoft.com/office/drawing/2014/main" id="{E1187157-C416-4E05-A27A-0A015BAC7C47}"/>
                </a:ext>
              </a:extLst>
            </p:cNvPr>
            <p:cNvGrpSpPr/>
            <p:nvPr/>
          </p:nvGrpSpPr>
          <p:grpSpPr>
            <a:xfrm>
              <a:off x="8932468" y="1918983"/>
              <a:ext cx="175619" cy="814333"/>
              <a:chOff x="8556672" y="1918983"/>
              <a:chExt cx="175619" cy="814333"/>
            </a:xfrm>
          </p:grpSpPr>
          <p:sp>
            <p:nvSpPr>
              <p:cNvPr id="401" name="Rectangle 400">
                <a:extLst>
                  <a:ext uri="{FF2B5EF4-FFF2-40B4-BE49-F238E27FC236}">
                    <a16:creationId xmlns:a16="http://schemas.microsoft.com/office/drawing/2014/main" id="{538F8A40-DC15-4B04-96B0-F7C090FC45D9}"/>
                  </a:ext>
                </a:extLst>
              </p:cNvPr>
              <p:cNvSpPr/>
              <p:nvPr/>
            </p:nvSpPr>
            <p:spPr>
              <a:xfrm>
                <a:off x="8556672" y="1918983"/>
                <a:ext cx="175619" cy="814333"/>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02" name="Rectangle 401">
                <a:extLst>
                  <a:ext uri="{FF2B5EF4-FFF2-40B4-BE49-F238E27FC236}">
                    <a16:creationId xmlns:a16="http://schemas.microsoft.com/office/drawing/2014/main" id="{6DA244F7-9F21-4AF2-BF8B-645D9C470A35}"/>
                  </a:ext>
                </a:extLst>
              </p:cNvPr>
              <p:cNvSpPr/>
              <p:nvPr/>
            </p:nvSpPr>
            <p:spPr>
              <a:xfrm flipH="1">
                <a:off x="8592572" y="1950618"/>
                <a:ext cx="27432" cy="137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403" name="Rectangle 402">
                <a:extLst>
                  <a:ext uri="{FF2B5EF4-FFF2-40B4-BE49-F238E27FC236}">
                    <a16:creationId xmlns:a16="http://schemas.microsoft.com/office/drawing/2014/main" id="{68873170-6C4E-4A0E-A060-74046A019C8B}"/>
                  </a:ext>
                </a:extLst>
              </p:cNvPr>
              <p:cNvSpPr/>
              <p:nvPr/>
            </p:nvSpPr>
            <p:spPr>
              <a:xfrm flipH="1">
                <a:off x="8668885" y="1950608"/>
                <a:ext cx="27432" cy="137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404" name="Rectangle 403">
                <a:extLst>
                  <a:ext uri="{FF2B5EF4-FFF2-40B4-BE49-F238E27FC236}">
                    <a16:creationId xmlns:a16="http://schemas.microsoft.com/office/drawing/2014/main" id="{B3B693BF-9FBF-4A20-A024-FC2100DB5D49}"/>
                  </a:ext>
                </a:extLst>
              </p:cNvPr>
              <p:cNvSpPr/>
              <p:nvPr/>
            </p:nvSpPr>
            <p:spPr>
              <a:xfrm flipH="1">
                <a:off x="8590390" y="2156126"/>
                <a:ext cx="27432" cy="137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405" name="Rectangle 404">
                <a:extLst>
                  <a:ext uri="{FF2B5EF4-FFF2-40B4-BE49-F238E27FC236}">
                    <a16:creationId xmlns:a16="http://schemas.microsoft.com/office/drawing/2014/main" id="{03A263D7-4535-48A6-BF14-47DFFF8FCCE4}"/>
                  </a:ext>
                </a:extLst>
              </p:cNvPr>
              <p:cNvSpPr/>
              <p:nvPr/>
            </p:nvSpPr>
            <p:spPr>
              <a:xfrm flipH="1">
                <a:off x="8666703" y="2156116"/>
                <a:ext cx="27432" cy="137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407" name="Rectangle 406">
                <a:extLst>
                  <a:ext uri="{FF2B5EF4-FFF2-40B4-BE49-F238E27FC236}">
                    <a16:creationId xmlns:a16="http://schemas.microsoft.com/office/drawing/2014/main" id="{93B1194A-C2A8-415E-BC34-EA3CAECBBBD1}"/>
                  </a:ext>
                </a:extLst>
              </p:cNvPr>
              <p:cNvSpPr/>
              <p:nvPr/>
            </p:nvSpPr>
            <p:spPr>
              <a:xfrm flipH="1">
                <a:off x="8588208" y="2361634"/>
                <a:ext cx="27432" cy="137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408" name="Rectangle 407">
                <a:extLst>
                  <a:ext uri="{FF2B5EF4-FFF2-40B4-BE49-F238E27FC236}">
                    <a16:creationId xmlns:a16="http://schemas.microsoft.com/office/drawing/2014/main" id="{F018AEB0-3D06-42AD-BBF0-DC754FF623D5}"/>
                  </a:ext>
                </a:extLst>
              </p:cNvPr>
              <p:cNvSpPr/>
              <p:nvPr/>
            </p:nvSpPr>
            <p:spPr>
              <a:xfrm flipH="1">
                <a:off x="8664521" y="2361624"/>
                <a:ext cx="27432" cy="137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grpSp>
        <p:cxnSp>
          <p:nvCxnSpPr>
            <p:cNvPr id="386" name="Straight Connector 385">
              <a:extLst>
                <a:ext uri="{FF2B5EF4-FFF2-40B4-BE49-F238E27FC236}">
                  <a16:creationId xmlns:a16="http://schemas.microsoft.com/office/drawing/2014/main" id="{CAF360B5-ABB4-4158-9D77-FBAFD950FE97}"/>
                </a:ext>
              </a:extLst>
            </p:cNvPr>
            <p:cNvCxnSpPr>
              <a:cxnSpLocks/>
            </p:cNvCxnSpPr>
            <p:nvPr/>
          </p:nvCxnSpPr>
          <p:spPr>
            <a:xfrm flipH="1">
              <a:off x="7637681" y="2750478"/>
              <a:ext cx="17421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32B03889-41CC-43D1-B5E5-7F112FDB8205}"/>
                </a:ext>
              </a:extLst>
            </p:cNvPr>
            <p:cNvCxnSpPr>
              <a:cxnSpLocks/>
            </p:cNvCxnSpPr>
            <p:nvPr/>
          </p:nvCxnSpPr>
          <p:spPr>
            <a:xfrm>
              <a:off x="7285943" y="1523419"/>
              <a:ext cx="326852" cy="1233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8" name="Rectangle 387">
              <a:extLst>
                <a:ext uri="{FF2B5EF4-FFF2-40B4-BE49-F238E27FC236}">
                  <a16:creationId xmlns:a16="http://schemas.microsoft.com/office/drawing/2014/main" id="{725A4CC0-7AAA-4B0F-A1B0-0D3DD0228CE7}"/>
                </a:ext>
              </a:extLst>
            </p:cNvPr>
            <p:cNvSpPr/>
            <p:nvPr/>
          </p:nvSpPr>
          <p:spPr>
            <a:xfrm>
              <a:off x="10217220" y="2970963"/>
              <a:ext cx="147145" cy="219761"/>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89" name="Trapezoid 388">
              <a:extLst>
                <a:ext uri="{FF2B5EF4-FFF2-40B4-BE49-F238E27FC236}">
                  <a16:creationId xmlns:a16="http://schemas.microsoft.com/office/drawing/2014/main" id="{5EA08863-F59E-4269-BC3C-79B5918A9B5D}"/>
                </a:ext>
              </a:extLst>
            </p:cNvPr>
            <p:cNvSpPr/>
            <p:nvPr/>
          </p:nvSpPr>
          <p:spPr>
            <a:xfrm rot="10800000">
              <a:off x="7284297" y="1470809"/>
              <a:ext cx="2411087" cy="1290472"/>
            </a:xfrm>
            <a:prstGeom prst="trapezoid">
              <a:avLst>
                <a:gd name="adj" fmla="val 22493"/>
              </a:avLst>
            </a:prstGeom>
            <a:blipFill>
              <a:blip r:embed="rId48"/>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90" name="Trapezoid 389">
              <a:extLst>
                <a:ext uri="{FF2B5EF4-FFF2-40B4-BE49-F238E27FC236}">
                  <a16:creationId xmlns:a16="http://schemas.microsoft.com/office/drawing/2014/main" id="{D9945429-75B8-49AE-A168-3C4CE62A4C1C}"/>
                </a:ext>
              </a:extLst>
            </p:cNvPr>
            <p:cNvSpPr/>
            <p:nvPr/>
          </p:nvSpPr>
          <p:spPr>
            <a:xfrm>
              <a:off x="9335084" y="1456305"/>
              <a:ext cx="1023832" cy="1507104"/>
            </a:xfrm>
            <a:prstGeom prst="trapezoid">
              <a:avLst>
                <a:gd name="adj" fmla="val 3395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91" name="Isosceles Triangle 51">
              <a:extLst>
                <a:ext uri="{FF2B5EF4-FFF2-40B4-BE49-F238E27FC236}">
                  <a16:creationId xmlns:a16="http://schemas.microsoft.com/office/drawing/2014/main" id="{42021DC0-18B7-4B56-BD44-2DCE5EA73181}"/>
                </a:ext>
              </a:extLst>
            </p:cNvPr>
            <p:cNvSpPr/>
            <p:nvPr/>
          </p:nvSpPr>
          <p:spPr>
            <a:xfrm>
              <a:off x="10358916" y="2969573"/>
              <a:ext cx="990892" cy="221151"/>
            </a:xfrm>
            <a:prstGeom prst="triangle">
              <a:avLst>
                <a:gd name="adj" fmla="val 0"/>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92" name="Rectangle 391">
              <a:extLst>
                <a:ext uri="{FF2B5EF4-FFF2-40B4-BE49-F238E27FC236}">
                  <a16:creationId xmlns:a16="http://schemas.microsoft.com/office/drawing/2014/main" id="{5550265D-4966-4CBF-9089-48AEC4CDC13B}"/>
                </a:ext>
              </a:extLst>
            </p:cNvPr>
            <p:cNvSpPr/>
            <p:nvPr/>
          </p:nvSpPr>
          <p:spPr>
            <a:xfrm rot="5400000">
              <a:off x="9658489" y="2274473"/>
              <a:ext cx="45719" cy="1352376"/>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93" name="Rectangle 392">
              <a:extLst>
                <a:ext uri="{FF2B5EF4-FFF2-40B4-BE49-F238E27FC236}">
                  <a16:creationId xmlns:a16="http://schemas.microsoft.com/office/drawing/2014/main" id="{FB34D29B-0F0C-49F4-B0AE-B080CEB740A3}"/>
                </a:ext>
              </a:extLst>
            </p:cNvPr>
            <p:cNvSpPr/>
            <p:nvPr/>
          </p:nvSpPr>
          <p:spPr>
            <a:xfrm>
              <a:off x="9005161" y="2750478"/>
              <a:ext cx="45719" cy="169132"/>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97" name="Rectangle 396">
              <a:extLst>
                <a:ext uri="{FF2B5EF4-FFF2-40B4-BE49-F238E27FC236}">
                  <a16:creationId xmlns:a16="http://schemas.microsoft.com/office/drawing/2014/main" id="{898F1B62-ACC8-4B80-818B-79A5A691E2D9}"/>
                </a:ext>
              </a:extLst>
            </p:cNvPr>
            <p:cNvSpPr/>
            <p:nvPr/>
          </p:nvSpPr>
          <p:spPr>
            <a:xfrm>
              <a:off x="9316845" y="2774327"/>
              <a:ext cx="199079" cy="140341"/>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00" name="Rectangle 399">
              <a:extLst>
                <a:ext uri="{FF2B5EF4-FFF2-40B4-BE49-F238E27FC236}">
                  <a16:creationId xmlns:a16="http://schemas.microsoft.com/office/drawing/2014/main" id="{1DAEF754-F995-4D67-95FF-D10A412AF824}"/>
                </a:ext>
              </a:extLst>
            </p:cNvPr>
            <p:cNvSpPr/>
            <p:nvPr/>
          </p:nvSpPr>
          <p:spPr>
            <a:xfrm>
              <a:off x="10122961" y="2986127"/>
              <a:ext cx="237316" cy="192079"/>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sp>
        <p:nvSpPr>
          <p:cNvPr id="410" name="Arrow: Right 97">
            <a:extLst>
              <a:ext uri="{FF2B5EF4-FFF2-40B4-BE49-F238E27FC236}">
                <a16:creationId xmlns:a16="http://schemas.microsoft.com/office/drawing/2014/main" id="{D0046BD4-643A-430F-ADEC-DA4555448DD5}"/>
              </a:ext>
            </a:extLst>
          </p:cNvPr>
          <p:cNvSpPr/>
          <p:nvPr/>
        </p:nvSpPr>
        <p:spPr>
          <a:xfrm>
            <a:off x="7152341" y="1259740"/>
            <a:ext cx="496313" cy="219922"/>
          </a:xfrm>
          <a:prstGeom prst="rightArrow">
            <a:avLst/>
          </a:prstGeom>
          <a:gradFill flip="none" rotWithShape="1">
            <a:gsLst>
              <a:gs pos="0">
                <a:srgbClr val="09BFFF"/>
              </a:gs>
              <a:gs pos="58000">
                <a:srgbClr val="996633"/>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1" name="TextBox 410">
            <a:extLst>
              <a:ext uri="{FF2B5EF4-FFF2-40B4-BE49-F238E27FC236}">
                <a16:creationId xmlns:a16="http://schemas.microsoft.com/office/drawing/2014/main" id="{889D6E15-1365-49C2-9A9C-107BF4A0CF4B}"/>
              </a:ext>
            </a:extLst>
          </p:cNvPr>
          <p:cNvSpPr txBox="1"/>
          <p:nvPr/>
        </p:nvSpPr>
        <p:spPr>
          <a:xfrm>
            <a:off x="6726837" y="895447"/>
            <a:ext cx="1160072" cy="300082"/>
          </a:xfrm>
          <a:prstGeom prst="rect">
            <a:avLst/>
          </a:prstGeom>
          <a:noFill/>
        </p:spPr>
        <p:txBody>
          <a:bodyPr wrap="square" rtlCol="0">
            <a:spAutoFit/>
          </a:bodyPr>
          <a:lstStyle/>
          <a:p>
            <a:pPr defTabSz="685800">
              <a:defRPr/>
            </a:pPr>
            <a:r>
              <a:rPr lang="en-US" sz="1350" b="1" dirty="0">
                <a:solidFill>
                  <a:prstClr val="black"/>
                </a:solidFill>
                <a:latin typeface="Calibri" panose="020F0502020204030204"/>
              </a:rPr>
              <a:t>Debris Basin</a:t>
            </a:r>
          </a:p>
        </p:txBody>
      </p:sp>
      <p:sp>
        <p:nvSpPr>
          <p:cNvPr id="412" name="Arrow: Right 262">
            <a:extLst>
              <a:ext uri="{FF2B5EF4-FFF2-40B4-BE49-F238E27FC236}">
                <a16:creationId xmlns:a16="http://schemas.microsoft.com/office/drawing/2014/main" id="{964D908A-6C4D-456A-B1FE-2C7382B60945}"/>
              </a:ext>
            </a:extLst>
          </p:cNvPr>
          <p:cNvSpPr/>
          <p:nvPr/>
        </p:nvSpPr>
        <p:spPr>
          <a:xfrm rot="3485836">
            <a:off x="7737473" y="1689318"/>
            <a:ext cx="517211" cy="211037"/>
          </a:xfrm>
          <a:prstGeom prst="rightArrow">
            <a:avLst/>
          </a:prstGeom>
          <a:gradFill flip="none" rotWithShape="1">
            <a:gsLst>
              <a:gs pos="0">
                <a:srgbClr val="09BFFF"/>
              </a:gs>
              <a:gs pos="70000">
                <a:srgbClr val="996633"/>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3" name="Arrow: Right 263">
            <a:extLst>
              <a:ext uri="{FF2B5EF4-FFF2-40B4-BE49-F238E27FC236}">
                <a16:creationId xmlns:a16="http://schemas.microsoft.com/office/drawing/2014/main" id="{C15362DA-99B0-4F92-9D4F-CF26D49BC64C}"/>
              </a:ext>
            </a:extLst>
          </p:cNvPr>
          <p:cNvSpPr/>
          <p:nvPr/>
        </p:nvSpPr>
        <p:spPr>
          <a:xfrm>
            <a:off x="8193982" y="2465527"/>
            <a:ext cx="496313" cy="219922"/>
          </a:xfrm>
          <a:prstGeom prst="rightArrow">
            <a:avLst/>
          </a:prstGeom>
          <a:gradFill flip="none" rotWithShape="1">
            <a:gsLst>
              <a:gs pos="0">
                <a:srgbClr val="09BFFF"/>
              </a:gs>
              <a:gs pos="65000">
                <a:srgbClr val="996633"/>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4" name="TextBox 413">
            <a:extLst>
              <a:ext uri="{FF2B5EF4-FFF2-40B4-BE49-F238E27FC236}">
                <a16:creationId xmlns:a16="http://schemas.microsoft.com/office/drawing/2014/main" id="{581DC856-C785-4F3C-8103-56B52E4F6C39}"/>
              </a:ext>
            </a:extLst>
          </p:cNvPr>
          <p:cNvSpPr txBox="1"/>
          <p:nvPr/>
        </p:nvSpPr>
        <p:spPr>
          <a:xfrm>
            <a:off x="8228539" y="1628792"/>
            <a:ext cx="873320" cy="738664"/>
          </a:xfrm>
          <a:prstGeom prst="rect">
            <a:avLst/>
          </a:prstGeom>
          <a:noFill/>
        </p:spPr>
        <p:txBody>
          <a:bodyPr wrap="square" rtlCol="0">
            <a:spAutoFit/>
          </a:bodyPr>
          <a:lstStyle/>
          <a:p>
            <a:pPr defTabSz="685800">
              <a:defRPr/>
            </a:pPr>
            <a:r>
              <a:rPr lang="en-US" sz="1050" dirty="0">
                <a:solidFill>
                  <a:prstClr val="black"/>
                </a:solidFill>
                <a:latin typeface="Calibri" panose="020F0502020204030204"/>
              </a:rPr>
              <a:t>Bulked flow (water + coarse sediment)</a:t>
            </a:r>
          </a:p>
        </p:txBody>
      </p:sp>
      <p:sp>
        <p:nvSpPr>
          <p:cNvPr id="8" name="Footer Placeholder 2">
            <a:extLst>
              <a:ext uri="{FF2B5EF4-FFF2-40B4-BE49-F238E27FC236}">
                <a16:creationId xmlns:a16="http://schemas.microsoft.com/office/drawing/2014/main" id="{1C1DF3DB-BFCA-8C9B-0CB5-4E38DE4CD0E9}"/>
              </a:ext>
            </a:extLst>
          </p:cNvPr>
          <p:cNvSpPr txBox="1">
            <a:spLocks/>
          </p:cNvSpPr>
          <p:nvPr/>
        </p:nvSpPr>
        <p:spPr>
          <a:xfrm>
            <a:off x="-17967" y="5767047"/>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en-US" sz="900" dirty="0">
                <a:solidFill>
                  <a:prstClr val="black">
                    <a:tint val="75000"/>
                  </a:prstClr>
                </a:solidFill>
                <a:latin typeface="Calibri" panose="020F0502020204030204"/>
              </a:rPr>
              <a:t>Ariane Jong-Levinger (2023)</a:t>
            </a:r>
          </a:p>
        </p:txBody>
      </p:sp>
      <p:cxnSp>
        <p:nvCxnSpPr>
          <p:cNvPr id="38" name="Connector: Curved 37">
            <a:extLst>
              <a:ext uri="{FF2B5EF4-FFF2-40B4-BE49-F238E27FC236}">
                <a16:creationId xmlns:a16="http://schemas.microsoft.com/office/drawing/2014/main" id="{69BBD2AD-45E8-C8FD-2C43-E99A50EE071F}"/>
              </a:ext>
            </a:extLst>
          </p:cNvPr>
          <p:cNvCxnSpPr>
            <a:cxnSpLocks/>
          </p:cNvCxnSpPr>
          <p:nvPr/>
        </p:nvCxnSpPr>
        <p:spPr>
          <a:xfrm rot="10800000" flipV="1">
            <a:off x="3840356" y="1629669"/>
            <a:ext cx="1728903" cy="1728662"/>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Parallelogram 39">
            <a:extLst>
              <a:ext uri="{FF2B5EF4-FFF2-40B4-BE49-F238E27FC236}">
                <a16:creationId xmlns:a16="http://schemas.microsoft.com/office/drawing/2014/main" id="{3149DF26-7347-8314-ACB7-C1F980425A0F}"/>
              </a:ext>
            </a:extLst>
          </p:cNvPr>
          <p:cNvSpPr/>
          <p:nvPr/>
        </p:nvSpPr>
        <p:spPr>
          <a:xfrm>
            <a:off x="7733537" y="5346790"/>
            <a:ext cx="947894" cy="275919"/>
          </a:xfrm>
          <a:prstGeom prst="parallelogram">
            <a:avLst>
              <a:gd name="adj" fmla="val 204572"/>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41" name="TextBox 40">
            <a:extLst>
              <a:ext uri="{FF2B5EF4-FFF2-40B4-BE49-F238E27FC236}">
                <a16:creationId xmlns:a16="http://schemas.microsoft.com/office/drawing/2014/main" id="{06B5C3B8-2EAA-D725-61AB-D1913734D810}"/>
              </a:ext>
            </a:extLst>
          </p:cNvPr>
          <p:cNvSpPr txBox="1"/>
          <p:nvPr/>
        </p:nvSpPr>
        <p:spPr>
          <a:xfrm>
            <a:off x="7627746" y="4785982"/>
            <a:ext cx="1250567" cy="300082"/>
          </a:xfrm>
          <a:prstGeom prst="rect">
            <a:avLst/>
          </a:prstGeom>
          <a:noFill/>
        </p:spPr>
        <p:txBody>
          <a:bodyPr wrap="square" rtlCol="0">
            <a:spAutoFit/>
          </a:bodyPr>
          <a:lstStyle/>
          <a:p>
            <a:pPr defTabSz="685800">
              <a:defRPr/>
            </a:pPr>
            <a:r>
              <a:rPr lang="en-US" sz="1350" b="1" dirty="0">
                <a:solidFill>
                  <a:prstClr val="black"/>
                </a:solidFill>
                <a:latin typeface="Calibri" panose="020F0502020204030204"/>
              </a:rPr>
              <a:t>Flood Channel</a:t>
            </a:r>
          </a:p>
        </p:txBody>
      </p:sp>
      <p:sp>
        <p:nvSpPr>
          <p:cNvPr id="42" name="Parallelogram 41">
            <a:extLst>
              <a:ext uri="{FF2B5EF4-FFF2-40B4-BE49-F238E27FC236}">
                <a16:creationId xmlns:a16="http://schemas.microsoft.com/office/drawing/2014/main" id="{D87709E3-F120-03B0-4BD8-2509844A603F}"/>
              </a:ext>
            </a:extLst>
          </p:cNvPr>
          <p:cNvSpPr/>
          <p:nvPr/>
        </p:nvSpPr>
        <p:spPr>
          <a:xfrm rot="20132617">
            <a:off x="7673772" y="5298012"/>
            <a:ext cx="652108" cy="182084"/>
          </a:xfrm>
          <a:prstGeom prst="parallelogram">
            <a:avLst>
              <a:gd name="adj" fmla="val 44788"/>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44" name="Straight Connector 43">
            <a:extLst>
              <a:ext uri="{FF2B5EF4-FFF2-40B4-BE49-F238E27FC236}">
                <a16:creationId xmlns:a16="http://schemas.microsoft.com/office/drawing/2014/main" id="{91FE864F-9C23-F456-F364-15A3047BFB44}"/>
              </a:ext>
            </a:extLst>
          </p:cNvPr>
          <p:cNvCxnSpPr>
            <a:cxnSpLocks/>
          </p:cNvCxnSpPr>
          <p:nvPr/>
        </p:nvCxnSpPr>
        <p:spPr>
          <a:xfrm>
            <a:off x="8259581" y="5159647"/>
            <a:ext cx="2459" cy="197936"/>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559AFD6-4457-0880-6DEA-6F1FE8188A36}"/>
              </a:ext>
            </a:extLst>
          </p:cNvPr>
          <p:cNvCxnSpPr>
            <a:cxnSpLocks/>
          </p:cNvCxnSpPr>
          <p:nvPr/>
        </p:nvCxnSpPr>
        <p:spPr>
          <a:xfrm flipH="1">
            <a:off x="7742170" y="5358758"/>
            <a:ext cx="531593" cy="23879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21750F79-5B0A-BA12-5212-107314BD6E88}"/>
              </a:ext>
            </a:extLst>
          </p:cNvPr>
          <p:cNvCxnSpPr>
            <a:cxnSpLocks/>
          </p:cNvCxnSpPr>
          <p:nvPr/>
        </p:nvCxnSpPr>
        <p:spPr>
          <a:xfrm flipH="1">
            <a:off x="8683876" y="5159647"/>
            <a:ext cx="5" cy="223103"/>
          </a:xfrm>
          <a:prstGeom prst="line">
            <a:avLst/>
          </a:prstGeom>
          <a:ln w="381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300AF70-5F02-1ADF-CFA8-97185425AB29}"/>
              </a:ext>
            </a:extLst>
          </p:cNvPr>
          <p:cNvCxnSpPr>
            <a:cxnSpLocks/>
          </p:cNvCxnSpPr>
          <p:nvPr/>
        </p:nvCxnSpPr>
        <p:spPr>
          <a:xfrm flipV="1">
            <a:off x="8149685" y="5378140"/>
            <a:ext cx="536973" cy="2394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65F2307-3559-4251-926D-BA338A7DA434}"/>
              </a:ext>
            </a:extLst>
          </p:cNvPr>
          <p:cNvCxnSpPr>
            <a:cxnSpLocks/>
          </p:cNvCxnSpPr>
          <p:nvPr/>
        </p:nvCxnSpPr>
        <p:spPr>
          <a:xfrm flipV="1">
            <a:off x="7725067" y="5162633"/>
            <a:ext cx="536973" cy="2394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AE79EC0-A9FB-1837-B113-7241523EA741}"/>
              </a:ext>
            </a:extLst>
          </p:cNvPr>
          <p:cNvSpPr/>
          <p:nvPr/>
        </p:nvSpPr>
        <p:spPr>
          <a:xfrm>
            <a:off x="7337192" y="4637116"/>
            <a:ext cx="1782692" cy="13128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7" name="Parallelogram 56">
            <a:extLst>
              <a:ext uri="{FF2B5EF4-FFF2-40B4-BE49-F238E27FC236}">
                <a16:creationId xmlns:a16="http://schemas.microsoft.com/office/drawing/2014/main" id="{B2FE70F3-5B82-BB3F-954C-6F669F866131}"/>
              </a:ext>
            </a:extLst>
          </p:cNvPr>
          <p:cNvSpPr/>
          <p:nvPr/>
        </p:nvSpPr>
        <p:spPr>
          <a:xfrm>
            <a:off x="7733064" y="5278549"/>
            <a:ext cx="950646" cy="236666"/>
          </a:xfrm>
          <a:prstGeom prst="parallelogram">
            <a:avLst>
              <a:gd name="adj" fmla="val 21822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8" name="Rectangle 57">
            <a:extLst>
              <a:ext uri="{FF2B5EF4-FFF2-40B4-BE49-F238E27FC236}">
                <a16:creationId xmlns:a16="http://schemas.microsoft.com/office/drawing/2014/main" id="{A683EE00-115D-CC4D-854B-0831F98C3423}"/>
              </a:ext>
            </a:extLst>
          </p:cNvPr>
          <p:cNvSpPr/>
          <p:nvPr/>
        </p:nvSpPr>
        <p:spPr>
          <a:xfrm>
            <a:off x="7732282" y="5515896"/>
            <a:ext cx="417072" cy="99049"/>
          </a:xfrm>
          <a:prstGeom prst="rect">
            <a:avLst/>
          </a:prstGeom>
          <a:blipFill dpi="0" rotWithShape="1">
            <a:blip r:embed="rId48"/>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59" name="Straight Connector 58">
            <a:extLst>
              <a:ext uri="{FF2B5EF4-FFF2-40B4-BE49-F238E27FC236}">
                <a16:creationId xmlns:a16="http://schemas.microsoft.com/office/drawing/2014/main" id="{41ADB950-A416-D1A6-16D2-91373409A8B1}"/>
              </a:ext>
            </a:extLst>
          </p:cNvPr>
          <p:cNvCxnSpPr>
            <a:cxnSpLocks/>
          </p:cNvCxnSpPr>
          <p:nvPr/>
        </p:nvCxnSpPr>
        <p:spPr>
          <a:xfrm flipH="1">
            <a:off x="7729777" y="5276365"/>
            <a:ext cx="531593" cy="238799"/>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96AAF00-E1BB-03EE-2061-595AA35D1E2B}"/>
              </a:ext>
            </a:extLst>
          </p:cNvPr>
          <p:cNvCxnSpPr>
            <a:cxnSpLocks/>
          </p:cNvCxnSpPr>
          <p:nvPr/>
        </p:nvCxnSpPr>
        <p:spPr>
          <a:xfrm flipH="1">
            <a:off x="7742004" y="5510992"/>
            <a:ext cx="407933" cy="0"/>
          </a:xfrm>
          <a:prstGeom prst="line">
            <a:avLst/>
          </a:prstGeom>
          <a:ln w="38100">
            <a:solidFill>
              <a:srgbClr val="7E5400"/>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F08A36B-EF5A-8A24-C9C2-275B5D1792FD}"/>
              </a:ext>
            </a:extLst>
          </p:cNvPr>
          <p:cNvCxnSpPr>
            <a:cxnSpLocks/>
          </p:cNvCxnSpPr>
          <p:nvPr/>
        </p:nvCxnSpPr>
        <p:spPr>
          <a:xfrm flipH="1">
            <a:off x="8257020" y="5277943"/>
            <a:ext cx="412499"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9EFFBC01-D31D-680E-21A1-88E7F28874CC}"/>
              </a:ext>
            </a:extLst>
          </p:cNvPr>
          <p:cNvCxnSpPr>
            <a:cxnSpLocks/>
          </p:cNvCxnSpPr>
          <p:nvPr/>
        </p:nvCxnSpPr>
        <p:spPr>
          <a:xfrm flipH="1">
            <a:off x="7727795" y="5396558"/>
            <a:ext cx="577" cy="223297"/>
          </a:xfrm>
          <a:prstGeom prst="line">
            <a:avLst/>
          </a:prstGeom>
          <a:ln w="3810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456B140-72E8-6FC4-E97F-FB7181CFABCF}"/>
              </a:ext>
            </a:extLst>
          </p:cNvPr>
          <p:cNvCxnSpPr>
            <a:cxnSpLocks/>
          </p:cNvCxnSpPr>
          <p:nvPr/>
        </p:nvCxnSpPr>
        <p:spPr>
          <a:xfrm flipH="1">
            <a:off x="7723405" y="5614949"/>
            <a:ext cx="430529" cy="0"/>
          </a:xfrm>
          <a:prstGeom prst="line">
            <a:avLst/>
          </a:prstGeom>
          <a:ln w="38100"/>
        </p:spPr>
        <p:style>
          <a:lnRef idx="1">
            <a:schemeClr val="dk1"/>
          </a:lnRef>
          <a:fillRef idx="0">
            <a:schemeClr val="dk1"/>
          </a:fillRef>
          <a:effectRef idx="0">
            <a:schemeClr val="dk1"/>
          </a:effectRef>
          <a:fontRef idx="minor">
            <a:schemeClr val="tx1"/>
          </a:fontRef>
        </p:style>
      </p:cxnSp>
      <p:sp>
        <p:nvSpPr>
          <p:cNvPr id="70" name="Parallelogram 69">
            <a:extLst>
              <a:ext uri="{FF2B5EF4-FFF2-40B4-BE49-F238E27FC236}">
                <a16:creationId xmlns:a16="http://schemas.microsoft.com/office/drawing/2014/main" id="{99603F2A-5AB0-256B-57B4-E7BBD63DBC9F}"/>
              </a:ext>
            </a:extLst>
          </p:cNvPr>
          <p:cNvSpPr/>
          <p:nvPr/>
        </p:nvSpPr>
        <p:spPr>
          <a:xfrm>
            <a:off x="7742786" y="5172641"/>
            <a:ext cx="889350" cy="227733"/>
          </a:xfrm>
          <a:prstGeom prst="parallelogram">
            <a:avLst>
              <a:gd name="adj" fmla="val 21822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1" name="Rectangle 70">
            <a:extLst>
              <a:ext uri="{FF2B5EF4-FFF2-40B4-BE49-F238E27FC236}">
                <a16:creationId xmlns:a16="http://schemas.microsoft.com/office/drawing/2014/main" id="{A5410E9C-5E70-B856-11A8-EADE7BF4CC36}"/>
              </a:ext>
            </a:extLst>
          </p:cNvPr>
          <p:cNvSpPr/>
          <p:nvPr/>
        </p:nvSpPr>
        <p:spPr>
          <a:xfrm>
            <a:off x="7742004" y="5409988"/>
            <a:ext cx="417072" cy="929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72" name="Straight Connector 71">
            <a:extLst>
              <a:ext uri="{FF2B5EF4-FFF2-40B4-BE49-F238E27FC236}">
                <a16:creationId xmlns:a16="http://schemas.microsoft.com/office/drawing/2014/main" id="{E2CFDF56-F378-2579-D0EB-6F8C31388D6A}"/>
              </a:ext>
            </a:extLst>
          </p:cNvPr>
          <p:cNvCxnSpPr>
            <a:cxnSpLocks/>
          </p:cNvCxnSpPr>
          <p:nvPr/>
        </p:nvCxnSpPr>
        <p:spPr>
          <a:xfrm flipH="1">
            <a:off x="7739500" y="5170457"/>
            <a:ext cx="531593" cy="238799"/>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753FC3B-F615-4B2D-A7C8-21EA11B35CDE}"/>
              </a:ext>
            </a:extLst>
          </p:cNvPr>
          <p:cNvCxnSpPr>
            <a:cxnSpLocks/>
          </p:cNvCxnSpPr>
          <p:nvPr/>
        </p:nvCxnSpPr>
        <p:spPr>
          <a:xfrm flipH="1">
            <a:off x="7751726" y="5405084"/>
            <a:ext cx="407933"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B2516F00-57DC-604F-FF65-AC38FB47C8BC}"/>
              </a:ext>
            </a:extLst>
          </p:cNvPr>
          <p:cNvCxnSpPr>
            <a:cxnSpLocks/>
          </p:cNvCxnSpPr>
          <p:nvPr/>
        </p:nvCxnSpPr>
        <p:spPr>
          <a:xfrm flipH="1">
            <a:off x="8266742" y="5172035"/>
            <a:ext cx="412499" cy="0"/>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sp>
        <p:nvSpPr>
          <p:cNvPr id="63" name="Parallelogram 62">
            <a:extLst>
              <a:ext uri="{FF2B5EF4-FFF2-40B4-BE49-F238E27FC236}">
                <a16:creationId xmlns:a16="http://schemas.microsoft.com/office/drawing/2014/main" id="{5B8BB5D5-FA00-DB8C-EB36-BCC624403009}"/>
              </a:ext>
            </a:extLst>
          </p:cNvPr>
          <p:cNvSpPr/>
          <p:nvPr/>
        </p:nvSpPr>
        <p:spPr>
          <a:xfrm rot="20132617">
            <a:off x="8092641" y="5299099"/>
            <a:ext cx="652108" cy="182084"/>
          </a:xfrm>
          <a:prstGeom prst="parallelogram">
            <a:avLst>
              <a:gd name="adj" fmla="val 44788"/>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cxnSp>
        <p:nvCxnSpPr>
          <p:cNvPr id="67" name="Straight Connector 66">
            <a:extLst>
              <a:ext uri="{FF2B5EF4-FFF2-40B4-BE49-F238E27FC236}">
                <a16:creationId xmlns:a16="http://schemas.microsoft.com/office/drawing/2014/main" id="{6C0D4CDE-8E0E-5DF8-6619-F775EC939A8E}"/>
              </a:ext>
            </a:extLst>
          </p:cNvPr>
          <p:cNvCxnSpPr>
            <a:cxnSpLocks/>
          </p:cNvCxnSpPr>
          <p:nvPr/>
        </p:nvCxnSpPr>
        <p:spPr>
          <a:xfrm flipH="1">
            <a:off x="8152666" y="5396557"/>
            <a:ext cx="5" cy="223103"/>
          </a:xfrm>
          <a:prstGeom prst="line">
            <a:avLst/>
          </a:prstGeom>
          <a:ln w="38100"/>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FE236D88-B5AB-57C8-B4D1-9F23A5AA5492}"/>
              </a:ext>
            </a:extLst>
          </p:cNvPr>
          <p:cNvCxnSpPr>
            <a:cxnSpLocks/>
          </p:cNvCxnSpPr>
          <p:nvPr/>
        </p:nvCxnSpPr>
        <p:spPr>
          <a:xfrm flipV="1">
            <a:off x="8149354" y="5162727"/>
            <a:ext cx="536973" cy="2394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815E7AA3-61C7-C1EA-FA06-FED3ED78773F}"/>
              </a:ext>
            </a:extLst>
          </p:cNvPr>
          <p:cNvGrpSpPr/>
          <p:nvPr/>
        </p:nvGrpSpPr>
        <p:grpSpPr>
          <a:xfrm>
            <a:off x="2305834" y="2716462"/>
            <a:ext cx="1000643" cy="1347254"/>
            <a:chOff x="3074445" y="2478949"/>
            <a:chExt cx="1334191" cy="1796338"/>
          </a:xfrm>
        </p:grpSpPr>
        <p:sp>
          <p:nvSpPr>
            <p:cNvPr id="4" name="Rectangle 3">
              <a:extLst>
                <a:ext uri="{FF2B5EF4-FFF2-40B4-BE49-F238E27FC236}">
                  <a16:creationId xmlns:a16="http://schemas.microsoft.com/office/drawing/2014/main" id="{5824F47A-7657-0825-DAF0-C395490CB824}"/>
                </a:ext>
              </a:extLst>
            </p:cNvPr>
            <p:cNvSpPr/>
            <p:nvPr/>
          </p:nvSpPr>
          <p:spPr>
            <a:xfrm>
              <a:off x="3077516" y="3523593"/>
              <a:ext cx="202311" cy="17084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2939">
                <a:defRPr/>
              </a:pPr>
              <a:endParaRPr lang="en-US" sz="751">
                <a:solidFill>
                  <a:prstClr val="white"/>
                </a:solidFill>
                <a:latin typeface="Calibri" panose="020F0502020204030204"/>
              </a:endParaRPr>
            </a:p>
          </p:txBody>
        </p:sp>
        <p:sp>
          <p:nvSpPr>
            <p:cNvPr id="7" name="Isosceles Triangle 276">
              <a:extLst>
                <a:ext uri="{FF2B5EF4-FFF2-40B4-BE49-F238E27FC236}">
                  <a16:creationId xmlns:a16="http://schemas.microsoft.com/office/drawing/2014/main" id="{80372429-0B01-0418-2574-9C54AC34BDA2}"/>
                </a:ext>
              </a:extLst>
            </p:cNvPr>
            <p:cNvSpPr/>
            <p:nvPr/>
          </p:nvSpPr>
          <p:spPr>
            <a:xfrm>
              <a:off x="3074445" y="3402346"/>
              <a:ext cx="208450" cy="124546"/>
            </a:xfrm>
            <a:prstGeom prst="triangle">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2939">
                <a:defRPr/>
              </a:pPr>
              <a:endParaRPr lang="en-US" sz="751">
                <a:solidFill>
                  <a:prstClr val="white"/>
                </a:solidFill>
                <a:latin typeface="Calibri" panose="020F0502020204030204"/>
              </a:endParaRPr>
            </a:p>
          </p:txBody>
        </p:sp>
        <p:sp>
          <p:nvSpPr>
            <p:cNvPr id="9" name="Rectangle 8">
              <a:extLst>
                <a:ext uri="{FF2B5EF4-FFF2-40B4-BE49-F238E27FC236}">
                  <a16:creationId xmlns:a16="http://schemas.microsoft.com/office/drawing/2014/main" id="{807A82EC-CB71-6C9C-F934-E1D88DF6FBB4}"/>
                </a:ext>
              </a:extLst>
            </p:cNvPr>
            <p:cNvSpPr/>
            <p:nvPr/>
          </p:nvSpPr>
          <p:spPr>
            <a:xfrm>
              <a:off x="3157797" y="3597846"/>
              <a:ext cx="59153" cy="9658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2939">
                <a:defRPr/>
              </a:pPr>
              <a:endParaRPr lang="en-US" sz="751">
                <a:solidFill>
                  <a:prstClr val="white"/>
                </a:solidFill>
                <a:latin typeface="Calibri" panose="020F0502020204030204"/>
              </a:endParaRPr>
            </a:p>
          </p:txBody>
        </p:sp>
        <p:cxnSp>
          <p:nvCxnSpPr>
            <p:cNvPr id="10" name="Connector: Curved 326">
              <a:extLst>
                <a:ext uri="{FF2B5EF4-FFF2-40B4-BE49-F238E27FC236}">
                  <a16:creationId xmlns:a16="http://schemas.microsoft.com/office/drawing/2014/main" id="{7968BD3B-EFC8-D566-D359-B2FEE5C70141}"/>
                </a:ext>
              </a:extLst>
            </p:cNvPr>
            <p:cNvCxnSpPr>
              <a:cxnSpLocks/>
              <a:stCxn id="9" idx="2"/>
            </p:cNvCxnSpPr>
            <p:nvPr/>
          </p:nvCxnSpPr>
          <p:spPr>
            <a:xfrm rot="16200000" flipH="1">
              <a:off x="3507578" y="3374228"/>
              <a:ext cx="580854" cy="1221263"/>
            </a:xfrm>
            <a:prstGeom prst="curvedConnector2">
              <a:avLst/>
            </a:prstGeom>
            <a:ln w="19050">
              <a:solidFill>
                <a:srgbClr val="663300"/>
              </a:solidFill>
            </a:ln>
          </p:spPr>
          <p:style>
            <a:lnRef idx="1">
              <a:schemeClr val="accent1"/>
            </a:lnRef>
            <a:fillRef idx="0">
              <a:schemeClr val="accent1"/>
            </a:fillRef>
            <a:effectRef idx="0">
              <a:schemeClr val="accent1"/>
            </a:effectRef>
            <a:fontRef idx="minor">
              <a:schemeClr val="tx1"/>
            </a:fontRef>
          </p:style>
        </p:cxnSp>
        <p:cxnSp>
          <p:nvCxnSpPr>
            <p:cNvPr id="11" name="Connector: Curved 326">
              <a:extLst>
                <a:ext uri="{FF2B5EF4-FFF2-40B4-BE49-F238E27FC236}">
                  <a16:creationId xmlns:a16="http://schemas.microsoft.com/office/drawing/2014/main" id="{25EF05EE-0C29-9379-68B0-FB7F02F7F765}"/>
                </a:ext>
              </a:extLst>
            </p:cNvPr>
            <p:cNvCxnSpPr>
              <a:cxnSpLocks/>
            </p:cNvCxnSpPr>
            <p:nvPr/>
          </p:nvCxnSpPr>
          <p:spPr>
            <a:xfrm rot="16200000" flipH="1">
              <a:off x="3228331" y="3518294"/>
              <a:ext cx="1249552" cy="143884"/>
            </a:xfrm>
            <a:prstGeom prst="curvedConnector3">
              <a:avLst>
                <a:gd name="adj1" fmla="val 50000"/>
              </a:avLst>
            </a:prstGeom>
            <a:ln w="19050">
              <a:solidFill>
                <a:srgbClr val="663300"/>
              </a:solidFill>
            </a:ln>
          </p:spPr>
          <p:style>
            <a:lnRef idx="1">
              <a:schemeClr val="accent1"/>
            </a:lnRef>
            <a:fillRef idx="0">
              <a:schemeClr val="accent1"/>
            </a:fillRef>
            <a:effectRef idx="0">
              <a:schemeClr val="accent1"/>
            </a:effectRef>
            <a:fontRef idx="minor">
              <a:schemeClr val="tx1"/>
            </a:fontRef>
          </p:style>
        </p:cxnSp>
        <p:cxnSp>
          <p:nvCxnSpPr>
            <p:cNvPr id="12" name="Connector: Curved 326">
              <a:extLst>
                <a:ext uri="{FF2B5EF4-FFF2-40B4-BE49-F238E27FC236}">
                  <a16:creationId xmlns:a16="http://schemas.microsoft.com/office/drawing/2014/main" id="{4B3FB819-C160-0828-0F24-2AC3CE0B2263}"/>
                </a:ext>
              </a:extLst>
            </p:cNvPr>
            <p:cNvCxnSpPr>
              <a:cxnSpLocks/>
            </p:cNvCxnSpPr>
            <p:nvPr/>
          </p:nvCxnSpPr>
          <p:spPr>
            <a:xfrm rot="5400000">
              <a:off x="3512295" y="2836464"/>
              <a:ext cx="1160232" cy="445201"/>
            </a:xfrm>
            <a:prstGeom prst="curvedConnector3">
              <a:avLst>
                <a:gd name="adj1" fmla="val 50000"/>
              </a:avLst>
            </a:prstGeom>
            <a:ln w="19050">
              <a:solidFill>
                <a:srgbClr val="663300"/>
              </a:solidFill>
            </a:ln>
          </p:spPr>
          <p:style>
            <a:lnRef idx="1">
              <a:schemeClr val="accent1"/>
            </a:lnRef>
            <a:fillRef idx="0">
              <a:schemeClr val="accent1"/>
            </a:fillRef>
            <a:effectRef idx="0">
              <a:schemeClr val="accent1"/>
            </a:effectRef>
            <a:fontRef idx="minor">
              <a:schemeClr val="tx1"/>
            </a:fontRef>
          </p:style>
        </p:cxnSp>
      </p:grpSp>
      <p:sp>
        <p:nvSpPr>
          <p:cNvPr id="406" name="Arrow: Right 271">
            <a:extLst>
              <a:ext uri="{FF2B5EF4-FFF2-40B4-BE49-F238E27FC236}">
                <a16:creationId xmlns:a16="http://schemas.microsoft.com/office/drawing/2014/main" id="{9DBC62BB-37B8-D14E-A766-2CD0D27ADDE8}"/>
              </a:ext>
            </a:extLst>
          </p:cNvPr>
          <p:cNvSpPr/>
          <p:nvPr/>
        </p:nvSpPr>
        <p:spPr>
          <a:xfrm rot="1639253">
            <a:off x="2853493" y="2815336"/>
            <a:ext cx="597155" cy="281021"/>
          </a:xfrm>
          <a:prstGeom prst="rightArrow">
            <a:avLst/>
          </a:prstGeom>
          <a:gradFill>
            <a:gsLst>
              <a:gs pos="0">
                <a:srgbClr val="09BFFF"/>
              </a:gs>
              <a:gs pos="59000">
                <a:srgbClr val="996633"/>
              </a:gs>
            </a:gsLst>
            <a:lin ang="5400000" scaled="1"/>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B82CA81F-D4B1-3991-DCE8-61036365C092}"/>
              </a:ext>
            </a:extLst>
          </p:cNvPr>
          <p:cNvSpPr txBox="1"/>
          <p:nvPr/>
        </p:nvSpPr>
        <p:spPr>
          <a:xfrm>
            <a:off x="106101" y="81023"/>
            <a:ext cx="8763067" cy="1077218"/>
          </a:xfrm>
          <a:prstGeom prst="rect">
            <a:avLst/>
          </a:prstGeom>
          <a:noFill/>
        </p:spPr>
        <p:txBody>
          <a:bodyPr wrap="square">
            <a:spAutoFit/>
          </a:bodyPr>
          <a:lstStyle/>
          <a:p>
            <a:pPr marR="0" lvl="0" algn="l" defTabSz="4572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a:ln>
                  <a:noFill/>
                </a:ln>
                <a:solidFill>
                  <a:srgbClr val="350D68"/>
                </a:solidFill>
                <a:effectLst/>
                <a:uLnTx/>
                <a:uFillTx/>
                <a:latin typeface="Calibri"/>
                <a:ea typeface="+mn-ea"/>
                <a:cs typeface="+mn-cs"/>
              </a:rPr>
              <a:t>Reducing coupled fire-flood debris flow risks in California</a:t>
            </a:r>
          </a:p>
        </p:txBody>
      </p:sp>
      <p:sp>
        <p:nvSpPr>
          <p:cNvPr id="19" name="TextBox 18">
            <a:extLst>
              <a:ext uri="{FF2B5EF4-FFF2-40B4-BE49-F238E27FC236}">
                <a16:creationId xmlns:a16="http://schemas.microsoft.com/office/drawing/2014/main" id="{6D3588E2-21B3-7106-F3B8-F34F7BC68DDE}"/>
              </a:ext>
            </a:extLst>
          </p:cNvPr>
          <p:cNvSpPr txBox="1"/>
          <p:nvPr/>
        </p:nvSpPr>
        <p:spPr>
          <a:xfrm>
            <a:off x="650" y="6212023"/>
            <a:ext cx="6944040" cy="523220"/>
          </a:xfrm>
          <a:prstGeom prst="rect">
            <a:avLst/>
          </a:prstGeom>
          <a:noFill/>
        </p:spPr>
        <p:txBody>
          <a:bodyPr wrap="square">
            <a:spAutoFit/>
          </a:bodyPr>
          <a:lstStyle/>
          <a:p>
            <a:r>
              <a:rPr lang="en-US" sz="1400" dirty="0">
                <a:solidFill>
                  <a:schemeClr val="bg1"/>
                </a:solidFill>
              </a:rPr>
              <a:t>Jong‐Levinger, A., Banerjee, T., Houston, D., &amp; Sanders, B. F. (2022). Compound post‐fire flood hazards considering infrastructure sedimentation. Earth's Future, 10(8), e2022EF002670.</a:t>
            </a:r>
          </a:p>
        </p:txBody>
      </p:sp>
    </p:spTree>
    <p:extLst>
      <p:ext uri="{BB962C8B-B14F-4D97-AF65-F5344CB8AC3E}">
        <p14:creationId xmlns:p14="http://schemas.microsoft.com/office/powerpoint/2010/main" val="3344853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37530CC6-0322-E376-609D-429D6B61CB73}"/>
              </a:ext>
            </a:extLst>
          </p:cNvPr>
          <p:cNvSpPr txBox="1">
            <a:spLocks/>
          </p:cNvSpPr>
          <p:nvPr/>
        </p:nvSpPr>
        <p:spPr>
          <a:xfrm>
            <a:off x="6084799" y="5753367"/>
            <a:ext cx="3086100"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dirty="0">
                <a:latin typeface="Avenir Next LT Pro" panose="020B0504020202020204" pitchFamily="34" charset="0"/>
              </a:rPr>
              <a:t>Ariane Jong-Levinger (2023)</a:t>
            </a:r>
          </a:p>
        </p:txBody>
      </p:sp>
      <p:sp>
        <p:nvSpPr>
          <p:cNvPr id="11" name="TextBox 10">
            <a:extLst>
              <a:ext uri="{FF2B5EF4-FFF2-40B4-BE49-F238E27FC236}">
                <a16:creationId xmlns:a16="http://schemas.microsoft.com/office/drawing/2014/main" id="{FBC928E1-45B0-CEBA-B5EB-41BAF0A3CA8C}"/>
              </a:ext>
            </a:extLst>
          </p:cNvPr>
          <p:cNvSpPr txBox="1"/>
          <p:nvPr/>
        </p:nvSpPr>
        <p:spPr>
          <a:xfrm>
            <a:off x="309284" y="1709866"/>
            <a:ext cx="4243217" cy="4152419"/>
          </a:xfrm>
          <a:prstGeom prst="rect">
            <a:avLst/>
          </a:prstGeom>
          <a:noFill/>
        </p:spPr>
        <p:txBody>
          <a:bodyPr wrap="square" rtlCol="0">
            <a:spAutoFit/>
          </a:bodyPr>
          <a:lstStyle/>
          <a:p>
            <a:r>
              <a:rPr lang="en-US" sz="1350" b="1" dirty="0">
                <a:latin typeface="Avenir Next LT Pro" panose="020B0504020202020204" pitchFamily="34" charset="0"/>
              </a:rPr>
              <a:t>Infrastructure Design Capacity</a:t>
            </a:r>
          </a:p>
          <a:p>
            <a:pPr marL="214313" indent="-214313">
              <a:buFont typeface="Arial" panose="020B0604020202020204" pitchFamily="34" charset="0"/>
              <a:buChar char="•"/>
            </a:pPr>
            <a:r>
              <a:rPr lang="en-US" sz="1350" dirty="0">
                <a:latin typeface="Avenir Next LT Pro" panose="020B0504020202020204" pitchFamily="34" charset="0"/>
              </a:rPr>
              <a:t>Sizing of debris basin and flood channel based on storm size and design standard</a:t>
            </a:r>
          </a:p>
          <a:p>
            <a:pPr marL="214313" indent="-214313">
              <a:buFont typeface="Arial" panose="020B0604020202020204" pitchFamily="34" charset="0"/>
              <a:buChar char="•"/>
            </a:pPr>
            <a:r>
              <a:rPr lang="en-US" sz="1350" u="sng" dirty="0">
                <a:latin typeface="Avenir Next LT Pro" panose="020B0504020202020204" pitchFamily="34" charset="0"/>
              </a:rPr>
              <a:t>Storm Size</a:t>
            </a:r>
            <a:r>
              <a:rPr lang="en-US" sz="1350" dirty="0">
                <a:latin typeface="Avenir Next LT Pro" panose="020B0504020202020204" pitchFamily="34" charset="0"/>
              </a:rPr>
              <a:t>:  50-year or 100-year design storm</a:t>
            </a:r>
          </a:p>
          <a:p>
            <a:pPr marL="214313" indent="-214313">
              <a:buFont typeface="Arial" panose="020B0604020202020204" pitchFamily="34" charset="0"/>
              <a:buChar char="•"/>
            </a:pPr>
            <a:r>
              <a:rPr lang="en-US" sz="1350" u="sng" dirty="0">
                <a:latin typeface="Avenir Next LT Pro" panose="020B0504020202020204" pitchFamily="34" charset="0"/>
              </a:rPr>
              <a:t>Design Standard</a:t>
            </a:r>
            <a:r>
              <a:rPr lang="en-US" sz="1350" dirty="0">
                <a:latin typeface="Avenir Next LT Pro" panose="020B0504020202020204" pitchFamily="34" charset="0"/>
              </a:rPr>
              <a:t>:  Clear-water or Bulked</a:t>
            </a:r>
          </a:p>
          <a:p>
            <a:endParaRPr lang="en-US" sz="1350" dirty="0">
              <a:latin typeface="Avenir Next LT Pro" panose="020B0504020202020204" pitchFamily="34" charset="0"/>
            </a:endParaRPr>
          </a:p>
          <a:p>
            <a:r>
              <a:rPr lang="en-US" sz="1350" b="1" dirty="0">
                <a:latin typeface="Avenir Next LT Pro" panose="020B0504020202020204" pitchFamily="34" charset="0"/>
              </a:rPr>
              <a:t>Infrastructure Maintenance Approaches</a:t>
            </a:r>
          </a:p>
          <a:p>
            <a:pPr marL="214313" indent="-214313">
              <a:spcAft>
                <a:spcPts val="450"/>
              </a:spcAft>
              <a:buFont typeface="Arial" panose="020B0604020202020204" pitchFamily="34" charset="0"/>
              <a:buChar char="•"/>
            </a:pPr>
            <a:r>
              <a:rPr lang="en-US" sz="1350" dirty="0">
                <a:latin typeface="Avenir Next LT Pro" panose="020B0504020202020204" pitchFamily="34" charset="0"/>
              </a:rPr>
              <a:t>Based on communication with Riverside County Flood Control</a:t>
            </a:r>
          </a:p>
          <a:p>
            <a:pPr marL="557213" lvl="1" indent="-214313">
              <a:spcAft>
                <a:spcPts val="450"/>
              </a:spcAft>
              <a:buFont typeface="Arial" panose="020B0604020202020204" pitchFamily="34" charset="0"/>
              <a:buChar char="•"/>
            </a:pPr>
            <a:r>
              <a:rPr lang="en-US" sz="1350" dirty="0">
                <a:latin typeface="Avenir Next LT Pro" panose="020B0504020202020204" pitchFamily="34" charset="0"/>
              </a:rPr>
              <a:t>Summer Cleaning Only</a:t>
            </a:r>
          </a:p>
          <a:p>
            <a:pPr marL="557213" lvl="1" indent="-214313">
              <a:spcAft>
                <a:spcPts val="450"/>
              </a:spcAft>
              <a:buFont typeface="Arial" panose="020B0604020202020204" pitchFamily="34" charset="0"/>
              <a:buChar char="•"/>
            </a:pPr>
            <a:r>
              <a:rPr lang="en-US" sz="1350" dirty="0">
                <a:latin typeface="Avenir Next LT Pro" panose="020B0504020202020204" pitchFamily="34" charset="0"/>
              </a:rPr>
              <a:t>Summer + After-fire</a:t>
            </a:r>
          </a:p>
          <a:p>
            <a:pPr marL="557213" lvl="1" indent="-214313">
              <a:buFont typeface="Arial" panose="020B0604020202020204" pitchFamily="34" charset="0"/>
              <a:buChar char="•"/>
            </a:pPr>
            <a:r>
              <a:rPr lang="en-US" sz="1350" dirty="0">
                <a:latin typeface="Avenir Next LT Pro" panose="020B0504020202020204" pitchFamily="34" charset="0"/>
              </a:rPr>
              <a:t>Summer + After-fire + Wet Season</a:t>
            </a:r>
          </a:p>
          <a:p>
            <a:endParaRPr lang="en-US" sz="1350" dirty="0">
              <a:latin typeface="Avenir Next LT Pro" panose="020B0504020202020204" pitchFamily="34" charset="0"/>
            </a:endParaRPr>
          </a:p>
          <a:p>
            <a:pPr>
              <a:spcAft>
                <a:spcPts val="450"/>
              </a:spcAft>
            </a:pPr>
            <a:r>
              <a:rPr lang="en-US" sz="1350" b="1" dirty="0">
                <a:latin typeface="Avenir Next LT Pro" panose="020B0504020202020204" pitchFamily="34" charset="0"/>
              </a:rPr>
              <a:t>Model Demonstration</a:t>
            </a:r>
          </a:p>
          <a:p>
            <a:pPr marL="214313" indent="-214313">
              <a:spcAft>
                <a:spcPts val="450"/>
              </a:spcAft>
              <a:buFont typeface="Arial" panose="020B0604020202020204" pitchFamily="34" charset="0"/>
              <a:buChar char="•"/>
            </a:pPr>
            <a:r>
              <a:rPr lang="en-US" sz="1350" u="sng" dirty="0">
                <a:latin typeface="Avenir Next LT Pro" panose="020B0504020202020204" pitchFamily="34" charset="0"/>
              </a:rPr>
              <a:t>Year 10</a:t>
            </a:r>
            <a:r>
              <a:rPr lang="en-US" sz="1350" dirty="0">
                <a:latin typeface="Avenir Next LT Pro" panose="020B0504020202020204" pitchFamily="34" charset="0"/>
              </a:rPr>
              <a:t>:  relatively dry year, yet watershed burned </a:t>
            </a:r>
            <a:r>
              <a:rPr lang="en-US" sz="1350" dirty="0">
                <a:latin typeface="Avenir Next LT Pro" panose="020B0504020202020204" pitchFamily="34" charset="0"/>
                <a:sym typeface="Wingdings" panose="05000000000000000000" pitchFamily="2" charset="2"/>
              </a:rPr>
              <a:t> many channel exceedances</a:t>
            </a:r>
          </a:p>
          <a:p>
            <a:pPr marL="214313" indent="-214313">
              <a:spcAft>
                <a:spcPts val="450"/>
              </a:spcAft>
              <a:buFont typeface="Arial" panose="020B0604020202020204" pitchFamily="34" charset="0"/>
              <a:buChar char="•"/>
            </a:pPr>
            <a:r>
              <a:rPr lang="en-US" sz="1350" u="sng" dirty="0">
                <a:latin typeface="Avenir Next LT Pro" panose="020B0504020202020204" pitchFamily="34" charset="0"/>
                <a:sym typeface="Wingdings" panose="05000000000000000000" pitchFamily="2" charset="2"/>
              </a:rPr>
              <a:t>Year 20</a:t>
            </a:r>
            <a:r>
              <a:rPr lang="en-US" sz="1350" dirty="0">
                <a:latin typeface="Avenir Next LT Pro" panose="020B0504020202020204" pitchFamily="34" charset="0"/>
                <a:sym typeface="Wingdings" panose="05000000000000000000" pitchFamily="2" charset="2"/>
              </a:rPr>
              <a:t>:  wettest year on record, yet no fire  only one channel exceedance</a:t>
            </a:r>
            <a:endParaRPr lang="en-US" sz="1350" dirty="0">
              <a:latin typeface="Avenir Next LT Pro" panose="020B0504020202020204" pitchFamily="34" charset="0"/>
            </a:endParaRPr>
          </a:p>
        </p:txBody>
      </p:sp>
      <p:sp>
        <p:nvSpPr>
          <p:cNvPr id="14" name="TextBox 13">
            <a:extLst>
              <a:ext uri="{FF2B5EF4-FFF2-40B4-BE49-F238E27FC236}">
                <a16:creationId xmlns:a16="http://schemas.microsoft.com/office/drawing/2014/main" id="{FC135468-840E-5CF5-6E61-DB1DCCDFD9A0}"/>
              </a:ext>
            </a:extLst>
          </p:cNvPr>
          <p:cNvSpPr txBox="1"/>
          <p:nvPr/>
        </p:nvSpPr>
        <p:spPr>
          <a:xfrm>
            <a:off x="2696625" y="1078479"/>
            <a:ext cx="1748443" cy="507831"/>
          </a:xfrm>
          <a:prstGeom prst="rect">
            <a:avLst/>
          </a:prstGeom>
          <a:noFill/>
        </p:spPr>
        <p:txBody>
          <a:bodyPr wrap="square" rtlCol="0">
            <a:spAutoFit/>
          </a:bodyPr>
          <a:lstStyle/>
          <a:p>
            <a:pPr algn="ctr" defTabSz="685800">
              <a:defRPr/>
            </a:pPr>
            <a:r>
              <a:rPr lang="en-US" sz="1350" b="1" dirty="0">
                <a:solidFill>
                  <a:srgbClr val="FFFFFF"/>
                </a:solidFill>
                <a:latin typeface="Avenir Next LT Pro" panose="020B0504020202020204" pitchFamily="34" charset="0"/>
              </a:rPr>
              <a:t>Model Formulation</a:t>
            </a:r>
          </a:p>
        </p:txBody>
      </p:sp>
      <p:sp>
        <p:nvSpPr>
          <p:cNvPr id="15" name="TextBox 14">
            <a:extLst>
              <a:ext uri="{FF2B5EF4-FFF2-40B4-BE49-F238E27FC236}">
                <a16:creationId xmlns:a16="http://schemas.microsoft.com/office/drawing/2014/main" id="{B9D6C9C0-CAE4-95AA-2B37-893683CB34CD}"/>
              </a:ext>
            </a:extLst>
          </p:cNvPr>
          <p:cNvSpPr txBox="1"/>
          <p:nvPr/>
        </p:nvSpPr>
        <p:spPr>
          <a:xfrm>
            <a:off x="4200721" y="1078479"/>
            <a:ext cx="1527218" cy="288541"/>
          </a:xfrm>
          <a:prstGeom prst="rect">
            <a:avLst/>
          </a:prstGeom>
          <a:noFill/>
        </p:spPr>
        <p:txBody>
          <a:bodyPr wrap="square" rtlCol="0">
            <a:spAutoFit/>
          </a:bodyPr>
          <a:lstStyle/>
          <a:p>
            <a:pPr algn="ctr" defTabSz="685800">
              <a:defRPr/>
            </a:pPr>
            <a:r>
              <a:rPr lang="en-US" sz="1275" dirty="0">
                <a:solidFill>
                  <a:srgbClr val="FFFFFF"/>
                </a:solidFill>
                <a:latin typeface="Avenir Next LT Pro" panose="020B0504020202020204" pitchFamily="34" charset="0"/>
              </a:rPr>
              <a:t>Methods</a:t>
            </a:r>
          </a:p>
        </p:txBody>
      </p:sp>
      <p:sp>
        <p:nvSpPr>
          <p:cNvPr id="16" name="TextBox 15">
            <a:extLst>
              <a:ext uri="{FF2B5EF4-FFF2-40B4-BE49-F238E27FC236}">
                <a16:creationId xmlns:a16="http://schemas.microsoft.com/office/drawing/2014/main" id="{BF4D7113-6EFC-0979-8A96-DFF2D82458A9}"/>
              </a:ext>
            </a:extLst>
          </p:cNvPr>
          <p:cNvSpPr txBox="1"/>
          <p:nvPr/>
        </p:nvSpPr>
        <p:spPr>
          <a:xfrm>
            <a:off x="6414340" y="1080587"/>
            <a:ext cx="1176981" cy="288541"/>
          </a:xfrm>
          <a:prstGeom prst="rect">
            <a:avLst/>
          </a:prstGeom>
          <a:noFill/>
        </p:spPr>
        <p:txBody>
          <a:bodyPr wrap="square" rtlCol="0">
            <a:spAutoFit/>
          </a:bodyPr>
          <a:lstStyle/>
          <a:p>
            <a:pPr algn="ctr" defTabSz="685800">
              <a:defRPr/>
            </a:pPr>
            <a:r>
              <a:rPr lang="en-US" sz="1275" dirty="0">
                <a:solidFill>
                  <a:srgbClr val="FFFFFF"/>
                </a:solidFill>
                <a:latin typeface="Avenir Next LT Pro" panose="020B0504020202020204" pitchFamily="34" charset="0"/>
              </a:rPr>
              <a:t>Conclusion</a:t>
            </a:r>
          </a:p>
        </p:txBody>
      </p:sp>
      <p:sp>
        <p:nvSpPr>
          <p:cNvPr id="17" name="TextBox 16">
            <a:extLst>
              <a:ext uri="{FF2B5EF4-FFF2-40B4-BE49-F238E27FC236}">
                <a16:creationId xmlns:a16="http://schemas.microsoft.com/office/drawing/2014/main" id="{2D1BFDB1-764B-9E18-1F4F-76F46E7ADA6A}"/>
              </a:ext>
            </a:extLst>
          </p:cNvPr>
          <p:cNvSpPr txBox="1"/>
          <p:nvPr/>
        </p:nvSpPr>
        <p:spPr>
          <a:xfrm>
            <a:off x="5214853" y="1078479"/>
            <a:ext cx="1527218" cy="288541"/>
          </a:xfrm>
          <a:prstGeom prst="rect">
            <a:avLst/>
          </a:prstGeom>
          <a:noFill/>
        </p:spPr>
        <p:txBody>
          <a:bodyPr wrap="square" rtlCol="0">
            <a:spAutoFit/>
          </a:bodyPr>
          <a:lstStyle/>
          <a:p>
            <a:pPr algn="ctr" defTabSz="685800">
              <a:defRPr/>
            </a:pPr>
            <a:r>
              <a:rPr lang="en-US" sz="1275" dirty="0">
                <a:solidFill>
                  <a:srgbClr val="FFFFFF"/>
                </a:solidFill>
                <a:latin typeface="Avenir Next LT Pro" panose="020B0504020202020204" pitchFamily="34" charset="0"/>
              </a:rPr>
              <a:t>Results</a:t>
            </a:r>
          </a:p>
        </p:txBody>
      </p:sp>
      <p:sp>
        <p:nvSpPr>
          <p:cNvPr id="18" name="TextBox 17">
            <a:extLst>
              <a:ext uri="{FF2B5EF4-FFF2-40B4-BE49-F238E27FC236}">
                <a16:creationId xmlns:a16="http://schemas.microsoft.com/office/drawing/2014/main" id="{B35E906C-DB77-E9A2-1E9F-A68788D54883}"/>
              </a:ext>
            </a:extLst>
          </p:cNvPr>
          <p:cNvSpPr txBox="1"/>
          <p:nvPr/>
        </p:nvSpPr>
        <p:spPr>
          <a:xfrm>
            <a:off x="1454769" y="1079105"/>
            <a:ext cx="1176981" cy="288541"/>
          </a:xfrm>
          <a:prstGeom prst="rect">
            <a:avLst/>
          </a:prstGeom>
          <a:noFill/>
        </p:spPr>
        <p:txBody>
          <a:bodyPr wrap="square" rtlCol="0">
            <a:spAutoFit/>
          </a:bodyPr>
          <a:lstStyle/>
          <a:p>
            <a:pPr algn="ctr" defTabSz="685800">
              <a:defRPr/>
            </a:pPr>
            <a:r>
              <a:rPr lang="en-US" sz="1275" dirty="0">
                <a:solidFill>
                  <a:srgbClr val="FFFFFF"/>
                </a:solidFill>
                <a:latin typeface="Avenir Next LT Pro" panose="020B0504020202020204" pitchFamily="34" charset="0"/>
              </a:rPr>
              <a:t>Introduction</a:t>
            </a:r>
          </a:p>
        </p:txBody>
      </p:sp>
      <p:pic>
        <p:nvPicPr>
          <p:cNvPr id="5" name="Picture 4" descr="A graph of different types of data&#10;&#10;Description automatically generated with medium confidence">
            <a:extLst>
              <a:ext uri="{FF2B5EF4-FFF2-40B4-BE49-F238E27FC236}">
                <a16:creationId xmlns:a16="http://schemas.microsoft.com/office/drawing/2014/main" id="{10530781-BACA-BDF7-387D-6728994FDE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1501" y="1709867"/>
            <a:ext cx="3986300" cy="4041032"/>
          </a:xfrm>
          <a:prstGeom prst="rect">
            <a:avLst/>
          </a:prstGeom>
        </p:spPr>
      </p:pic>
      <p:sp>
        <p:nvSpPr>
          <p:cNvPr id="6" name="Rectangle 5">
            <a:extLst>
              <a:ext uri="{FF2B5EF4-FFF2-40B4-BE49-F238E27FC236}">
                <a16:creationId xmlns:a16="http://schemas.microsoft.com/office/drawing/2014/main" id="{2DA93848-2054-1BE1-93CC-64B8ED4EB73F}"/>
              </a:ext>
            </a:extLst>
          </p:cNvPr>
          <p:cNvSpPr/>
          <p:nvPr/>
        </p:nvSpPr>
        <p:spPr>
          <a:xfrm>
            <a:off x="5134232" y="1720753"/>
            <a:ext cx="259492" cy="4041032"/>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5B84779A-5266-70DF-8E1A-C693EA2BBC44}"/>
              </a:ext>
            </a:extLst>
          </p:cNvPr>
          <p:cNvSpPr/>
          <p:nvPr/>
        </p:nvSpPr>
        <p:spPr>
          <a:xfrm>
            <a:off x="5479769" y="1707400"/>
            <a:ext cx="259492" cy="4041032"/>
          </a:xfrm>
          <a:prstGeom prst="rect">
            <a:avLst/>
          </a:prstGeom>
          <a:noFill/>
          <a:ln w="381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FFB3A44B-F592-847F-07E7-DFA960EE52A7}"/>
              </a:ext>
            </a:extLst>
          </p:cNvPr>
          <p:cNvSpPr txBox="1"/>
          <p:nvPr/>
        </p:nvSpPr>
        <p:spPr>
          <a:xfrm>
            <a:off x="106101" y="81023"/>
            <a:ext cx="8763067" cy="1077218"/>
          </a:xfrm>
          <a:prstGeom prst="rect">
            <a:avLst/>
          </a:prstGeom>
          <a:noFill/>
        </p:spPr>
        <p:txBody>
          <a:bodyPr wrap="square">
            <a:spAutoFit/>
          </a:bodyPr>
          <a:lstStyle/>
          <a:p>
            <a:pPr marR="0" lvl="0" algn="l" defTabSz="4572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a:ln>
                  <a:noFill/>
                </a:ln>
                <a:solidFill>
                  <a:srgbClr val="350D68"/>
                </a:solidFill>
                <a:effectLst/>
                <a:uLnTx/>
                <a:uFillTx/>
                <a:latin typeface="Calibri"/>
                <a:ea typeface="+mn-ea"/>
                <a:cs typeface="+mn-cs"/>
              </a:rPr>
              <a:t>Reducing coupled fire-flood debris flow risks in California</a:t>
            </a:r>
          </a:p>
        </p:txBody>
      </p:sp>
      <p:sp>
        <p:nvSpPr>
          <p:cNvPr id="3" name="TextBox 2">
            <a:extLst>
              <a:ext uri="{FF2B5EF4-FFF2-40B4-BE49-F238E27FC236}">
                <a16:creationId xmlns:a16="http://schemas.microsoft.com/office/drawing/2014/main" id="{293DFF97-16BA-6BC7-9785-116586F0678A}"/>
              </a:ext>
            </a:extLst>
          </p:cNvPr>
          <p:cNvSpPr txBox="1"/>
          <p:nvPr/>
        </p:nvSpPr>
        <p:spPr>
          <a:xfrm>
            <a:off x="405491" y="2671384"/>
            <a:ext cx="8164286" cy="1384995"/>
          </a:xfrm>
          <a:prstGeom prst="rect">
            <a:avLst/>
          </a:prstGeom>
          <a:solidFill>
            <a:schemeClr val="bg1"/>
          </a:solidFill>
          <a:ln>
            <a:solidFill>
              <a:schemeClr val="accent4"/>
            </a:solidFill>
          </a:ln>
        </p:spPr>
        <p:txBody>
          <a:bodyPr wrap="square" rtlCol="0">
            <a:spAutoFit/>
          </a:bodyPr>
          <a:lstStyle/>
          <a:p>
            <a:r>
              <a:rPr lang="en-US" sz="2800" dirty="0"/>
              <a:t>Given the importance of fire on flood risk, can the cost of fire risk reduction be paid for by both the reduction in maintenance costs and flood risks?</a:t>
            </a:r>
          </a:p>
        </p:txBody>
      </p:sp>
      <p:pic>
        <p:nvPicPr>
          <p:cNvPr id="9" name="Picture 8" descr="A qr code on a white background&#10;&#10;Description automatically generated">
            <a:extLst>
              <a:ext uri="{FF2B5EF4-FFF2-40B4-BE49-F238E27FC236}">
                <a16:creationId xmlns:a16="http://schemas.microsoft.com/office/drawing/2014/main" id="{2D465E60-C841-B651-87C2-01FA9A6143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5685" y="630356"/>
            <a:ext cx="1052214" cy="1052214"/>
          </a:xfrm>
          <a:prstGeom prst="rect">
            <a:avLst/>
          </a:prstGeom>
        </p:spPr>
      </p:pic>
      <p:sp>
        <p:nvSpPr>
          <p:cNvPr id="10" name="TextBox 9">
            <a:extLst>
              <a:ext uri="{FF2B5EF4-FFF2-40B4-BE49-F238E27FC236}">
                <a16:creationId xmlns:a16="http://schemas.microsoft.com/office/drawing/2014/main" id="{3950233E-7B02-F5E4-D5B7-9FDD0EC353E5}"/>
              </a:ext>
            </a:extLst>
          </p:cNvPr>
          <p:cNvSpPr txBox="1"/>
          <p:nvPr/>
        </p:nvSpPr>
        <p:spPr>
          <a:xfrm>
            <a:off x="650" y="6212023"/>
            <a:ext cx="6944040" cy="523220"/>
          </a:xfrm>
          <a:prstGeom prst="rect">
            <a:avLst/>
          </a:prstGeom>
          <a:noFill/>
        </p:spPr>
        <p:txBody>
          <a:bodyPr wrap="square">
            <a:spAutoFit/>
          </a:bodyPr>
          <a:lstStyle/>
          <a:p>
            <a:r>
              <a:rPr lang="en-US" sz="1400" dirty="0">
                <a:solidFill>
                  <a:schemeClr val="bg1"/>
                </a:solidFill>
              </a:rPr>
              <a:t>Jong‐Levinger, A., Banerjee, T., Houston, D., &amp; Sanders, B. F. (2022). Compound post‐fire flood hazards considering infrastructure sedimentation. Earth's Future, 10(8), e2022EF002670.</a:t>
            </a:r>
          </a:p>
        </p:txBody>
      </p:sp>
    </p:spTree>
    <p:extLst>
      <p:ext uri="{BB962C8B-B14F-4D97-AF65-F5344CB8AC3E}">
        <p14:creationId xmlns:p14="http://schemas.microsoft.com/office/powerpoint/2010/main" val="290729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B5F3-AF16-4D29-BF69-D42AED0C9C8C}"/>
              </a:ext>
            </a:extLst>
          </p:cNvPr>
          <p:cNvSpPr>
            <a:spLocks noGrp="1"/>
          </p:cNvSpPr>
          <p:nvPr>
            <p:ph type="title"/>
          </p:nvPr>
        </p:nvSpPr>
        <p:spPr/>
        <p:txBody>
          <a:bodyPr/>
          <a:lstStyle/>
          <a:p>
            <a:r>
              <a:rPr lang="en-US" dirty="0"/>
              <a:t>Future Applications</a:t>
            </a:r>
          </a:p>
        </p:txBody>
      </p:sp>
      <p:sp>
        <p:nvSpPr>
          <p:cNvPr id="3" name="Content Placeholder 2">
            <a:extLst>
              <a:ext uri="{FF2B5EF4-FFF2-40B4-BE49-F238E27FC236}">
                <a16:creationId xmlns:a16="http://schemas.microsoft.com/office/drawing/2014/main" id="{FE10476F-838F-58FB-FE71-124E6E87DE66}"/>
              </a:ext>
            </a:extLst>
          </p:cNvPr>
          <p:cNvSpPr>
            <a:spLocks noGrp="1"/>
          </p:cNvSpPr>
          <p:nvPr>
            <p:ph idx="1"/>
          </p:nvPr>
        </p:nvSpPr>
        <p:spPr/>
        <p:txBody>
          <a:bodyPr>
            <a:normAutofit fontScale="85000" lnSpcReduction="20000"/>
          </a:bodyPr>
          <a:lstStyle/>
          <a:p>
            <a:r>
              <a:rPr lang="en-US" b="1" dirty="0">
                <a:solidFill>
                  <a:schemeClr val="accent4">
                    <a:lumMod val="40000"/>
                    <a:lumOff val="60000"/>
                  </a:schemeClr>
                </a:solidFill>
              </a:rPr>
              <a:t>Reducing coupled fire-flood debris flow risks in Riverside County </a:t>
            </a:r>
          </a:p>
          <a:p>
            <a:pPr lvl="1"/>
            <a:r>
              <a:rPr lang="en-US" dirty="0">
                <a:solidFill>
                  <a:schemeClr val="accent4">
                    <a:lumMod val="40000"/>
                    <a:lumOff val="60000"/>
                  </a:schemeClr>
                </a:solidFill>
              </a:rPr>
              <a:t>Can targeted interventions in reducing fire risk pay for themselves with reduced debris basin maintenance costs?</a:t>
            </a:r>
          </a:p>
          <a:p>
            <a:pPr lvl="1"/>
            <a:r>
              <a:rPr lang="en-US" dirty="0">
                <a:solidFill>
                  <a:schemeClr val="accent4">
                    <a:lumMod val="40000"/>
                    <a:lumOff val="60000"/>
                  </a:schemeClr>
                </a:solidFill>
              </a:rPr>
              <a:t>Site: Cleveland National Forest, Riverside County</a:t>
            </a:r>
          </a:p>
          <a:p>
            <a:r>
              <a:rPr lang="en-US" b="1" dirty="0"/>
              <a:t>A cost-benefit analysis of wetland restoration for sea-level rise adaptation in the Pacific Northwest, incorporating externalities and ecosystem co-benefits</a:t>
            </a:r>
          </a:p>
          <a:p>
            <a:pPr lvl="1"/>
            <a:r>
              <a:rPr lang="en-US" dirty="0"/>
              <a:t>Funded by NOAA-ESLR Technical Assistance Program</a:t>
            </a:r>
          </a:p>
          <a:p>
            <a:pPr lvl="1"/>
            <a:r>
              <a:rPr lang="en-US" dirty="0"/>
              <a:t>Can we pay for wetland restoration using the flood reduction, CO</a:t>
            </a:r>
            <a:r>
              <a:rPr lang="en-US" baseline="-25000" dirty="0"/>
              <a:t>2</a:t>
            </a:r>
            <a:r>
              <a:rPr lang="en-US" dirty="0"/>
              <a:t> sequestration, and salmon habitat benefits?</a:t>
            </a:r>
          </a:p>
        </p:txBody>
      </p:sp>
      <p:sp>
        <p:nvSpPr>
          <p:cNvPr id="4" name="Slide Number Placeholder 3">
            <a:extLst>
              <a:ext uri="{FF2B5EF4-FFF2-40B4-BE49-F238E27FC236}">
                <a16:creationId xmlns:a16="http://schemas.microsoft.com/office/drawing/2014/main" id="{F3B08E95-9F82-B14E-6081-C9F7E078B769}"/>
              </a:ext>
            </a:extLst>
          </p:cNvPr>
          <p:cNvSpPr>
            <a:spLocks noGrp="1"/>
          </p:cNvSpPr>
          <p:nvPr>
            <p:ph type="sldNum" sz="quarter" idx="12"/>
          </p:nvPr>
        </p:nvSpPr>
        <p:spPr/>
        <p:txBody>
          <a:bodyPr/>
          <a:lstStyle/>
          <a:p>
            <a:fld id="{FCFAA3B7-4689-AA47-B87F-0C0066A450D7}" type="slidenum">
              <a:rPr lang="en-US" smtClean="0"/>
              <a:t>37</a:t>
            </a:fld>
            <a:endParaRPr lang="en-US"/>
          </a:p>
        </p:txBody>
      </p:sp>
    </p:spTree>
    <p:extLst>
      <p:ext uri="{BB962C8B-B14F-4D97-AF65-F5344CB8AC3E}">
        <p14:creationId xmlns:p14="http://schemas.microsoft.com/office/powerpoint/2010/main" val="3499967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4F38E8E0-3F2E-C6E1-DCE8-ADE874B6E5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3024707" y="1996058"/>
            <a:ext cx="5125381" cy="3653674"/>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4F61989A-DE93-465B-14B8-7E60AED147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2705" y="1758488"/>
            <a:ext cx="2265807" cy="3968418"/>
          </a:xfrm>
          <a:prstGeom prst="rect">
            <a:avLst/>
          </a:prstGeom>
        </p:spPr>
      </p:pic>
      <p:cxnSp>
        <p:nvCxnSpPr>
          <p:cNvPr id="6" name="Straight Connector 5">
            <a:extLst>
              <a:ext uri="{FF2B5EF4-FFF2-40B4-BE49-F238E27FC236}">
                <a16:creationId xmlns:a16="http://schemas.microsoft.com/office/drawing/2014/main" id="{7F8DF105-1380-8199-B01E-B06DC32A9D1B}"/>
              </a:ext>
            </a:extLst>
          </p:cNvPr>
          <p:cNvCxnSpPr>
            <a:cxnSpLocks/>
            <a:stCxn id="8" idx="0"/>
          </p:cNvCxnSpPr>
          <p:nvPr/>
        </p:nvCxnSpPr>
        <p:spPr>
          <a:xfrm flipV="1">
            <a:off x="601318" y="2049946"/>
            <a:ext cx="2469874" cy="3190461"/>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AC400999-36C2-4A44-6C4F-602705E8EA39}"/>
              </a:ext>
            </a:extLst>
          </p:cNvPr>
          <p:cNvCxnSpPr>
            <a:cxnSpLocks/>
          </p:cNvCxnSpPr>
          <p:nvPr/>
        </p:nvCxnSpPr>
        <p:spPr>
          <a:xfrm>
            <a:off x="790161" y="5509702"/>
            <a:ext cx="2281031" cy="98453"/>
          </a:xfrm>
          <a:prstGeom prst="line">
            <a:avLst/>
          </a:prstGeom>
        </p:spPr>
        <p:style>
          <a:lnRef idx="3">
            <a:schemeClr val="dk1"/>
          </a:lnRef>
          <a:fillRef idx="0">
            <a:schemeClr val="dk1"/>
          </a:fillRef>
          <a:effectRef idx="2">
            <a:schemeClr val="dk1"/>
          </a:effectRef>
          <a:fontRef idx="minor">
            <a:schemeClr val="tx1"/>
          </a:fontRef>
        </p:style>
      </p:cxnSp>
      <p:sp>
        <p:nvSpPr>
          <p:cNvPr id="8" name="Oval 7">
            <a:extLst>
              <a:ext uri="{FF2B5EF4-FFF2-40B4-BE49-F238E27FC236}">
                <a16:creationId xmlns:a16="http://schemas.microsoft.com/office/drawing/2014/main" id="{1D3BCDCD-4FA7-FC41-AEF0-510F494350B0}"/>
              </a:ext>
            </a:extLst>
          </p:cNvPr>
          <p:cNvSpPr/>
          <p:nvPr/>
        </p:nvSpPr>
        <p:spPr>
          <a:xfrm>
            <a:off x="332961" y="5240407"/>
            <a:ext cx="536713" cy="3081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718C7782-B520-DB6F-D6A5-B187ED615A8F}"/>
              </a:ext>
            </a:extLst>
          </p:cNvPr>
          <p:cNvSpPr txBox="1"/>
          <p:nvPr/>
        </p:nvSpPr>
        <p:spPr>
          <a:xfrm>
            <a:off x="0" y="6304002"/>
            <a:ext cx="4828881" cy="553998"/>
          </a:xfrm>
          <a:prstGeom prst="rect">
            <a:avLst/>
          </a:prstGeom>
          <a:noFill/>
        </p:spPr>
        <p:txBody>
          <a:bodyPr wrap="square">
            <a:spAutoFit/>
          </a:bodyPr>
          <a:lstStyle/>
          <a:p>
            <a:r>
              <a:rPr lang="en-US" sz="1000" dirty="0">
                <a:solidFill>
                  <a:schemeClr val="bg1"/>
                </a:solidFill>
              </a:rPr>
              <a:t>Brand, M. W., Diefenderfer, H.L., </a:t>
            </a:r>
            <a:r>
              <a:rPr lang="en-US" sz="1000" dirty="0" err="1">
                <a:solidFill>
                  <a:schemeClr val="bg1"/>
                </a:solidFill>
              </a:rPr>
              <a:t>Cornu</a:t>
            </a:r>
            <a:r>
              <a:rPr lang="en-US" sz="1000" dirty="0">
                <a:solidFill>
                  <a:schemeClr val="bg1"/>
                </a:solidFill>
              </a:rPr>
              <a:t>, C., McKeon, M., Janousek, C., </a:t>
            </a:r>
            <a:r>
              <a:rPr lang="en-US" sz="1000" dirty="0" err="1">
                <a:solidFill>
                  <a:schemeClr val="bg1"/>
                </a:solidFill>
              </a:rPr>
              <a:t>Borde</a:t>
            </a:r>
            <a:r>
              <a:rPr lang="en-US" sz="1000" dirty="0">
                <a:solidFill>
                  <a:schemeClr val="bg1"/>
                </a:solidFill>
              </a:rPr>
              <a:t>, A.B., Souza, T., Keogh, M., Brown, C.A., and </a:t>
            </a:r>
            <a:r>
              <a:rPr lang="en-US" sz="1000" dirty="0" err="1">
                <a:solidFill>
                  <a:schemeClr val="bg1"/>
                </a:solidFill>
              </a:rPr>
              <a:t>Bridgham</a:t>
            </a:r>
            <a:r>
              <a:rPr lang="en-US" sz="1000" dirty="0">
                <a:solidFill>
                  <a:schemeClr val="bg1"/>
                </a:solidFill>
              </a:rPr>
              <a:t>, S. (2024) Can restoring tidal wetlands reduce nuisance flooding of coasts under future sea-level rise? </a:t>
            </a:r>
            <a:r>
              <a:rPr lang="en-US" sz="1000" i="1" dirty="0">
                <a:solidFill>
                  <a:schemeClr val="bg1"/>
                </a:solidFill>
              </a:rPr>
              <a:t>Under Review: Earth's Future</a:t>
            </a:r>
          </a:p>
        </p:txBody>
      </p:sp>
      <p:sp>
        <p:nvSpPr>
          <p:cNvPr id="11" name="Title 1">
            <a:extLst>
              <a:ext uri="{FF2B5EF4-FFF2-40B4-BE49-F238E27FC236}">
                <a16:creationId xmlns:a16="http://schemas.microsoft.com/office/drawing/2014/main" id="{A2C4F9A5-9F09-B030-08D0-0A5E91AEB4FA}"/>
              </a:ext>
            </a:extLst>
          </p:cNvPr>
          <p:cNvSpPr txBox="1">
            <a:spLocks/>
          </p:cNvSpPr>
          <p:nvPr/>
        </p:nvSpPr>
        <p:spPr>
          <a:xfrm>
            <a:off x="609600" y="427038"/>
            <a:ext cx="8229600" cy="1143000"/>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rgbClr val="350D68"/>
                </a:solidFill>
                <a:latin typeface="+mj-lt"/>
                <a:ea typeface="+mj-ea"/>
                <a:cs typeface="+mj-cs"/>
              </a:defRPr>
            </a:lvl1pPr>
          </a:lstStyle>
          <a:p>
            <a:r>
              <a:rPr lang="en-US" dirty="0"/>
              <a:t>Quantifying Flood Risk Reduction Benefits of Wetland Restoration: Coos Bay, Oregon</a:t>
            </a:r>
          </a:p>
        </p:txBody>
      </p:sp>
      <p:sp>
        <p:nvSpPr>
          <p:cNvPr id="2" name="Slide Number Placeholder 1">
            <a:extLst>
              <a:ext uri="{FF2B5EF4-FFF2-40B4-BE49-F238E27FC236}">
                <a16:creationId xmlns:a16="http://schemas.microsoft.com/office/drawing/2014/main" id="{C1ED6F62-5BBD-CA66-DCE3-165DF97FC231}"/>
              </a:ext>
            </a:extLst>
          </p:cNvPr>
          <p:cNvSpPr>
            <a:spLocks noGrp="1"/>
          </p:cNvSpPr>
          <p:nvPr>
            <p:ph type="sldNum" sz="quarter" idx="12"/>
          </p:nvPr>
        </p:nvSpPr>
        <p:spPr/>
        <p:txBody>
          <a:bodyPr/>
          <a:lstStyle/>
          <a:p>
            <a:fld id="{FCFAA3B7-4689-AA47-B87F-0C0066A450D7}" type="slidenum">
              <a:rPr lang="en-US" smtClean="0"/>
              <a:t>38</a:t>
            </a:fld>
            <a:endParaRPr lang="en-US"/>
          </a:p>
        </p:txBody>
      </p:sp>
      <p:pic>
        <p:nvPicPr>
          <p:cNvPr id="9" name="Content Placeholder 5" descr="A close-up of a graph&#10;&#10;Description automatically generated">
            <a:extLst>
              <a:ext uri="{FF2B5EF4-FFF2-40B4-BE49-F238E27FC236}">
                <a16:creationId xmlns:a16="http://schemas.microsoft.com/office/drawing/2014/main" id="{A51506D7-E115-7C6B-F84A-168CDABF3F4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32961" y="3335379"/>
            <a:ext cx="3555578" cy="2232163"/>
          </a:xfrm>
          <a:prstGeom prst="rect">
            <a:avLst/>
          </a:prstGeom>
          <a:noFill/>
        </p:spPr>
      </p:pic>
    </p:spTree>
    <p:extLst>
      <p:ext uri="{BB962C8B-B14F-4D97-AF65-F5344CB8AC3E}">
        <p14:creationId xmlns:p14="http://schemas.microsoft.com/office/powerpoint/2010/main" val="1422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739F-9888-8699-AE02-21604522C0F3}"/>
              </a:ext>
            </a:extLst>
          </p:cNvPr>
          <p:cNvSpPr>
            <a:spLocks noGrp="1"/>
          </p:cNvSpPr>
          <p:nvPr>
            <p:ph type="title"/>
          </p:nvPr>
        </p:nvSpPr>
        <p:spPr/>
        <p:txBody>
          <a:bodyPr/>
          <a:lstStyle/>
          <a:p>
            <a:r>
              <a:rPr lang="en-US" dirty="0"/>
              <a:t>Broader Research Interests</a:t>
            </a:r>
          </a:p>
        </p:txBody>
      </p:sp>
      <p:sp>
        <p:nvSpPr>
          <p:cNvPr id="4" name="Slide Number Placeholder 3">
            <a:extLst>
              <a:ext uri="{FF2B5EF4-FFF2-40B4-BE49-F238E27FC236}">
                <a16:creationId xmlns:a16="http://schemas.microsoft.com/office/drawing/2014/main" id="{B4DA380D-F675-3A73-0A60-11024B60585C}"/>
              </a:ext>
            </a:extLst>
          </p:cNvPr>
          <p:cNvSpPr>
            <a:spLocks noGrp="1"/>
          </p:cNvSpPr>
          <p:nvPr>
            <p:ph type="sldNum" sz="quarter" idx="12"/>
          </p:nvPr>
        </p:nvSpPr>
        <p:spPr/>
        <p:txBody>
          <a:bodyPr/>
          <a:lstStyle/>
          <a:p>
            <a:fld id="{FCFAA3B7-4689-AA47-B87F-0C0066A450D7}" type="slidenum">
              <a:rPr lang="en-US" smtClean="0"/>
              <a:t>39</a:t>
            </a:fld>
            <a:endParaRPr lang="en-US"/>
          </a:p>
        </p:txBody>
      </p:sp>
      <p:sp>
        <p:nvSpPr>
          <p:cNvPr id="6" name="Content Placeholder 5">
            <a:extLst>
              <a:ext uri="{FF2B5EF4-FFF2-40B4-BE49-F238E27FC236}">
                <a16:creationId xmlns:a16="http://schemas.microsoft.com/office/drawing/2014/main" id="{3854D10C-C071-538D-187B-3E3377935029}"/>
              </a:ext>
            </a:extLst>
          </p:cNvPr>
          <p:cNvSpPr>
            <a:spLocks noGrp="1"/>
          </p:cNvSpPr>
          <p:nvPr>
            <p:ph idx="1"/>
          </p:nvPr>
        </p:nvSpPr>
        <p:spPr>
          <a:xfrm>
            <a:off x="457200" y="1600200"/>
            <a:ext cx="8229600" cy="6814173"/>
          </a:xfrm>
        </p:spPr>
        <p:txBody>
          <a:bodyPr>
            <a:noAutofit/>
          </a:bodyPr>
          <a:lstStyle/>
          <a:p>
            <a:r>
              <a:rPr lang="en-US" sz="2400" dirty="0"/>
              <a:t>How can we include other co-benefits in EIBs to expand revenue streams?</a:t>
            </a:r>
          </a:p>
          <a:p>
            <a:endParaRPr lang="en-US" dirty="0"/>
          </a:p>
        </p:txBody>
      </p:sp>
      <p:cxnSp>
        <p:nvCxnSpPr>
          <p:cNvPr id="7" name="Straight Arrow Connector 6">
            <a:extLst>
              <a:ext uri="{FF2B5EF4-FFF2-40B4-BE49-F238E27FC236}">
                <a16:creationId xmlns:a16="http://schemas.microsoft.com/office/drawing/2014/main" id="{ABB8437D-256E-C017-F312-F7DCD0F8D6CA}"/>
              </a:ext>
            </a:extLst>
          </p:cNvPr>
          <p:cNvCxnSpPr/>
          <p:nvPr/>
        </p:nvCxnSpPr>
        <p:spPr>
          <a:xfrm flipV="1">
            <a:off x="5410382" y="2908583"/>
            <a:ext cx="0" cy="15539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22FCCF58-24CC-4139-F68A-D4B587C01672}"/>
              </a:ext>
            </a:extLst>
          </p:cNvPr>
          <p:cNvCxnSpPr>
            <a:cxnSpLocks/>
          </p:cNvCxnSpPr>
          <p:nvPr/>
        </p:nvCxnSpPr>
        <p:spPr>
          <a:xfrm>
            <a:off x="5217705" y="3716102"/>
            <a:ext cx="22555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1E33011C-1D8D-FEA0-9746-6C3A25009007}"/>
              </a:ext>
            </a:extLst>
          </p:cNvPr>
          <p:cNvSpPr txBox="1"/>
          <p:nvPr/>
        </p:nvSpPr>
        <p:spPr>
          <a:xfrm>
            <a:off x="5999475" y="2299272"/>
            <a:ext cx="892488" cy="300082"/>
          </a:xfrm>
          <a:prstGeom prst="rect">
            <a:avLst/>
          </a:prstGeom>
          <a:noFill/>
        </p:spPr>
        <p:txBody>
          <a:bodyPr wrap="none" rtlCol="0">
            <a:spAutoFit/>
          </a:bodyPr>
          <a:lstStyle/>
          <a:p>
            <a:r>
              <a:rPr lang="en-US" sz="1350" u="sng"/>
              <a:t>Cash Flow</a:t>
            </a:r>
          </a:p>
        </p:txBody>
      </p:sp>
      <p:sp>
        <p:nvSpPr>
          <p:cNvPr id="10" name="TextBox 9">
            <a:extLst>
              <a:ext uri="{FF2B5EF4-FFF2-40B4-BE49-F238E27FC236}">
                <a16:creationId xmlns:a16="http://schemas.microsoft.com/office/drawing/2014/main" id="{3E3B86BE-7844-7320-6F1B-F36F10841A6A}"/>
              </a:ext>
            </a:extLst>
          </p:cNvPr>
          <p:cNvSpPr txBox="1"/>
          <p:nvPr/>
        </p:nvSpPr>
        <p:spPr>
          <a:xfrm>
            <a:off x="5017905" y="4270533"/>
            <a:ext cx="392477" cy="300082"/>
          </a:xfrm>
          <a:prstGeom prst="rect">
            <a:avLst/>
          </a:prstGeom>
          <a:noFill/>
        </p:spPr>
        <p:txBody>
          <a:bodyPr wrap="square" rtlCol="0">
            <a:spAutoFit/>
          </a:bodyPr>
          <a:lstStyle/>
          <a:p>
            <a:r>
              <a:rPr lang="en-US" sz="1350"/>
              <a:t>(-)</a:t>
            </a:r>
          </a:p>
        </p:txBody>
      </p:sp>
      <p:sp>
        <p:nvSpPr>
          <p:cNvPr id="11" name="TextBox 10">
            <a:extLst>
              <a:ext uri="{FF2B5EF4-FFF2-40B4-BE49-F238E27FC236}">
                <a16:creationId xmlns:a16="http://schemas.microsoft.com/office/drawing/2014/main" id="{61FECEE7-9D15-E12A-1890-B4019CBE1F9F}"/>
              </a:ext>
            </a:extLst>
          </p:cNvPr>
          <p:cNvSpPr txBox="1"/>
          <p:nvPr/>
        </p:nvSpPr>
        <p:spPr>
          <a:xfrm>
            <a:off x="5029552" y="2840725"/>
            <a:ext cx="392477" cy="300082"/>
          </a:xfrm>
          <a:prstGeom prst="rect">
            <a:avLst/>
          </a:prstGeom>
          <a:noFill/>
        </p:spPr>
        <p:txBody>
          <a:bodyPr wrap="square" rtlCol="0">
            <a:spAutoFit/>
          </a:bodyPr>
          <a:lstStyle/>
          <a:p>
            <a:r>
              <a:rPr lang="en-US" sz="1350"/>
              <a:t>(+)</a:t>
            </a:r>
          </a:p>
        </p:txBody>
      </p:sp>
      <p:sp>
        <p:nvSpPr>
          <p:cNvPr id="12" name="Rectangle 11">
            <a:extLst>
              <a:ext uri="{FF2B5EF4-FFF2-40B4-BE49-F238E27FC236}">
                <a16:creationId xmlns:a16="http://schemas.microsoft.com/office/drawing/2014/main" id="{97966132-0285-082A-C0DF-1892C4E2E4DD}"/>
              </a:ext>
            </a:extLst>
          </p:cNvPr>
          <p:cNvSpPr/>
          <p:nvPr/>
        </p:nvSpPr>
        <p:spPr>
          <a:xfrm>
            <a:off x="5486690" y="3716102"/>
            <a:ext cx="135828" cy="6341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827FC95A-06D1-F526-B265-B46831CE232F}"/>
              </a:ext>
            </a:extLst>
          </p:cNvPr>
          <p:cNvSpPr/>
          <p:nvPr/>
        </p:nvSpPr>
        <p:spPr>
          <a:xfrm>
            <a:off x="5793135" y="3487028"/>
            <a:ext cx="131981" cy="21949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4D5DDB06-931D-07E6-1093-0EB305687F02}"/>
              </a:ext>
            </a:extLst>
          </p:cNvPr>
          <p:cNvSpPr/>
          <p:nvPr/>
        </p:nvSpPr>
        <p:spPr>
          <a:xfrm>
            <a:off x="6082555" y="3526462"/>
            <a:ext cx="131981" cy="183127"/>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B05B742-2F2E-0786-D0A1-D81F95432346}"/>
              </a:ext>
            </a:extLst>
          </p:cNvPr>
          <p:cNvSpPr/>
          <p:nvPr/>
        </p:nvSpPr>
        <p:spPr>
          <a:xfrm>
            <a:off x="6373333" y="3194279"/>
            <a:ext cx="131981" cy="51243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EA5685E3-16D8-8A92-43BC-DF678D2E12EC}"/>
              </a:ext>
            </a:extLst>
          </p:cNvPr>
          <p:cNvSpPr/>
          <p:nvPr/>
        </p:nvSpPr>
        <p:spPr>
          <a:xfrm>
            <a:off x="6662753" y="3631045"/>
            <a:ext cx="131981" cy="78733"/>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DD1EF8F9-32B3-50BE-74DF-3AA781C63A1D}"/>
              </a:ext>
            </a:extLst>
          </p:cNvPr>
          <p:cNvSpPr/>
          <p:nvPr/>
        </p:nvSpPr>
        <p:spPr>
          <a:xfrm>
            <a:off x="6944097" y="2969693"/>
            <a:ext cx="131981" cy="73682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350"/>
          </a:p>
        </p:txBody>
      </p:sp>
      <p:sp>
        <p:nvSpPr>
          <p:cNvPr id="18" name="TextBox 17">
            <a:extLst>
              <a:ext uri="{FF2B5EF4-FFF2-40B4-BE49-F238E27FC236}">
                <a16:creationId xmlns:a16="http://schemas.microsoft.com/office/drawing/2014/main" id="{8BD20A71-9006-CEE5-C629-8D46B6669C7F}"/>
              </a:ext>
            </a:extLst>
          </p:cNvPr>
          <p:cNvSpPr txBox="1"/>
          <p:nvPr/>
        </p:nvSpPr>
        <p:spPr>
          <a:xfrm>
            <a:off x="7360930" y="3416496"/>
            <a:ext cx="919232" cy="276999"/>
          </a:xfrm>
          <a:prstGeom prst="rect">
            <a:avLst/>
          </a:prstGeom>
          <a:noFill/>
        </p:spPr>
        <p:txBody>
          <a:bodyPr wrap="square" rtlCol="0">
            <a:spAutoFit/>
          </a:bodyPr>
          <a:lstStyle/>
          <a:p>
            <a:r>
              <a:rPr lang="en-US" sz="1200"/>
              <a:t>cost savings</a:t>
            </a:r>
          </a:p>
        </p:txBody>
      </p:sp>
      <p:sp>
        <p:nvSpPr>
          <p:cNvPr id="19" name="TextBox 18">
            <a:extLst>
              <a:ext uri="{FF2B5EF4-FFF2-40B4-BE49-F238E27FC236}">
                <a16:creationId xmlns:a16="http://schemas.microsoft.com/office/drawing/2014/main" id="{0DA08B5B-4899-0C9B-0265-E04CA5DF8FBD}"/>
              </a:ext>
            </a:extLst>
          </p:cNvPr>
          <p:cNvSpPr txBox="1"/>
          <p:nvPr/>
        </p:nvSpPr>
        <p:spPr>
          <a:xfrm>
            <a:off x="7250504" y="3756153"/>
            <a:ext cx="242374" cy="300082"/>
          </a:xfrm>
          <a:prstGeom prst="rect">
            <a:avLst/>
          </a:prstGeom>
          <a:noFill/>
        </p:spPr>
        <p:txBody>
          <a:bodyPr wrap="none" rtlCol="0">
            <a:spAutoFit/>
          </a:bodyPr>
          <a:lstStyle/>
          <a:p>
            <a:r>
              <a:rPr lang="en-US" sz="1350" i="1"/>
              <a:t>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26AC3CD-47E6-3D10-49D9-0841603DA87E}"/>
                  </a:ext>
                </a:extLst>
              </p:cNvPr>
              <p:cNvSpPr txBox="1"/>
              <p:nvPr/>
            </p:nvSpPr>
            <p:spPr>
              <a:xfrm>
                <a:off x="7051848" y="3387962"/>
                <a:ext cx="467790"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𝐶</m:t>
                          </m:r>
                        </m:e>
                        <m:sub>
                          <m:r>
                            <a:rPr lang="en-US" sz="1350" i="1">
                              <a:latin typeface="Cambria Math" panose="02040503050406030204" pitchFamily="18" charset="0"/>
                            </a:rPr>
                            <m:t>𝑖</m:t>
                          </m:r>
                        </m:sub>
                      </m:sSub>
                      <m:r>
                        <a:rPr lang="en-US" sz="1350" i="1">
                          <a:latin typeface="Cambria Math" panose="02040503050406030204" pitchFamily="18" charset="0"/>
                        </a:rPr>
                        <m:t>)</m:t>
                      </m:r>
                    </m:oMath>
                  </m:oMathPara>
                </a14:m>
                <a:endParaRPr lang="en-US" sz="1350"/>
              </a:p>
            </p:txBody>
          </p:sp>
        </mc:Choice>
        <mc:Fallback xmlns="">
          <p:sp>
            <p:nvSpPr>
              <p:cNvPr id="20" name="TextBox 19">
                <a:extLst>
                  <a:ext uri="{FF2B5EF4-FFF2-40B4-BE49-F238E27FC236}">
                    <a16:creationId xmlns:a16="http://schemas.microsoft.com/office/drawing/2014/main" id="{426AC3CD-47E6-3D10-49D9-0841603DA87E}"/>
                  </a:ext>
                </a:extLst>
              </p:cNvPr>
              <p:cNvSpPr txBox="1">
                <a:spLocks noRot="1" noChangeAspect="1" noMove="1" noResize="1" noEditPoints="1" noAdjustHandles="1" noChangeArrowheads="1" noChangeShapeType="1" noTextEdit="1"/>
              </p:cNvSpPr>
              <p:nvPr/>
            </p:nvSpPr>
            <p:spPr>
              <a:xfrm>
                <a:off x="7051848" y="3387962"/>
                <a:ext cx="467790" cy="300082"/>
              </a:xfrm>
              <a:prstGeom prst="rect">
                <a:avLst/>
              </a:prstGeom>
              <a:blipFill>
                <a:blip r:embed="rId3"/>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EE4858A-F714-157E-2A8C-9B19FBB16B3E}"/>
                  </a:ext>
                </a:extLst>
              </p:cNvPr>
              <p:cNvSpPr txBox="1"/>
              <p:nvPr/>
            </p:nvSpPr>
            <p:spPr>
              <a:xfrm>
                <a:off x="5465022" y="4409032"/>
                <a:ext cx="467790"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𝐶</m:t>
                          </m:r>
                        </m:e>
                        <m:sub>
                          <m:r>
                            <a:rPr lang="en-US" sz="1350" i="1">
                              <a:latin typeface="Cambria Math" panose="02040503050406030204" pitchFamily="18" charset="0"/>
                            </a:rPr>
                            <m:t>0</m:t>
                          </m:r>
                        </m:sub>
                      </m:sSub>
                      <m:r>
                        <a:rPr lang="en-US" sz="1350" i="1">
                          <a:latin typeface="Cambria Math" panose="02040503050406030204" pitchFamily="18" charset="0"/>
                        </a:rPr>
                        <m:t>)</m:t>
                      </m:r>
                    </m:oMath>
                  </m:oMathPara>
                </a14:m>
                <a:endParaRPr lang="en-US" sz="1350"/>
              </a:p>
            </p:txBody>
          </p:sp>
        </mc:Choice>
        <mc:Fallback xmlns="">
          <p:sp>
            <p:nvSpPr>
              <p:cNvPr id="21" name="TextBox 20">
                <a:extLst>
                  <a:ext uri="{FF2B5EF4-FFF2-40B4-BE49-F238E27FC236}">
                    <a16:creationId xmlns:a16="http://schemas.microsoft.com/office/drawing/2014/main" id="{FEE4858A-F714-157E-2A8C-9B19FBB16B3E}"/>
                  </a:ext>
                </a:extLst>
              </p:cNvPr>
              <p:cNvSpPr txBox="1">
                <a:spLocks noRot="1" noChangeAspect="1" noMove="1" noResize="1" noEditPoints="1" noAdjustHandles="1" noChangeArrowheads="1" noChangeShapeType="1" noTextEdit="1"/>
              </p:cNvSpPr>
              <p:nvPr/>
            </p:nvSpPr>
            <p:spPr>
              <a:xfrm>
                <a:off x="5465022" y="4409032"/>
                <a:ext cx="467790" cy="300082"/>
              </a:xfrm>
              <a:prstGeom prst="rect">
                <a:avLst/>
              </a:prstGeom>
              <a:blipFill>
                <a:blip r:embed="rId4"/>
                <a:stretch>
                  <a:fillRect r="-5195" b="-8163"/>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1B2CC32-80AF-6D01-47DF-163A40CED8F7}"/>
              </a:ext>
            </a:extLst>
          </p:cNvPr>
          <p:cNvSpPr/>
          <p:nvPr/>
        </p:nvSpPr>
        <p:spPr>
          <a:xfrm>
            <a:off x="5791778" y="3267534"/>
            <a:ext cx="131981" cy="21949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9D6FE6D4-FDF4-65DE-BFE8-CE656780204C}"/>
              </a:ext>
            </a:extLst>
          </p:cNvPr>
          <p:cNvSpPr/>
          <p:nvPr/>
        </p:nvSpPr>
        <p:spPr>
          <a:xfrm>
            <a:off x="6080488" y="3303399"/>
            <a:ext cx="131981" cy="21949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1E9F155B-6C1A-0B20-51B7-8661F2EFBE8C}"/>
              </a:ext>
            </a:extLst>
          </p:cNvPr>
          <p:cNvSpPr/>
          <p:nvPr/>
        </p:nvSpPr>
        <p:spPr>
          <a:xfrm>
            <a:off x="6371138" y="2980088"/>
            <a:ext cx="131981" cy="21949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42349B72-4140-396C-08E0-723F0FEF6CC2}"/>
              </a:ext>
            </a:extLst>
          </p:cNvPr>
          <p:cNvSpPr/>
          <p:nvPr/>
        </p:nvSpPr>
        <p:spPr>
          <a:xfrm>
            <a:off x="6663153" y="3417614"/>
            <a:ext cx="131981" cy="21949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E00CD0A4-4705-D229-A8DD-00FC8DBDEF4E}"/>
              </a:ext>
            </a:extLst>
          </p:cNvPr>
          <p:cNvSpPr/>
          <p:nvPr/>
        </p:nvSpPr>
        <p:spPr>
          <a:xfrm>
            <a:off x="6944097" y="2746906"/>
            <a:ext cx="131981" cy="21949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AAEC0937-A8C9-681C-91FF-9CA5D0D535E3}"/>
              </a:ext>
            </a:extLst>
          </p:cNvPr>
          <p:cNvSpPr/>
          <p:nvPr/>
        </p:nvSpPr>
        <p:spPr>
          <a:xfrm>
            <a:off x="5794516" y="3070895"/>
            <a:ext cx="129242" cy="197286"/>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ACA33335-F0CE-84D0-B773-102BEF66A37A}"/>
              </a:ext>
            </a:extLst>
          </p:cNvPr>
          <p:cNvSpPr/>
          <p:nvPr/>
        </p:nvSpPr>
        <p:spPr>
          <a:xfrm>
            <a:off x="6084207" y="3120272"/>
            <a:ext cx="134794" cy="183127"/>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4718F47E-5E2A-A476-538B-CC180D70BC83}"/>
              </a:ext>
            </a:extLst>
          </p:cNvPr>
          <p:cNvSpPr/>
          <p:nvPr/>
        </p:nvSpPr>
        <p:spPr>
          <a:xfrm>
            <a:off x="6371139" y="2753479"/>
            <a:ext cx="134175" cy="219494"/>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3F223EA7-4B73-17D5-357B-15D78DE72EB4}"/>
              </a:ext>
            </a:extLst>
          </p:cNvPr>
          <p:cNvSpPr/>
          <p:nvPr/>
        </p:nvSpPr>
        <p:spPr>
          <a:xfrm>
            <a:off x="6660788" y="3161673"/>
            <a:ext cx="134745" cy="258328"/>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3FED1CF7-047C-E0E7-F49F-808635D565BA}"/>
              </a:ext>
            </a:extLst>
          </p:cNvPr>
          <p:cNvSpPr/>
          <p:nvPr/>
        </p:nvSpPr>
        <p:spPr>
          <a:xfrm>
            <a:off x="6944098" y="2522319"/>
            <a:ext cx="131981" cy="220452"/>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TextBox 31">
            <a:extLst>
              <a:ext uri="{FF2B5EF4-FFF2-40B4-BE49-F238E27FC236}">
                <a16:creationId xmlns:a16="http://schemas.microsoft.com/office/drawing/2014/main" id="{D702CB56-1C3C-E987-FD11-9D1D79807F26}"/>
              </a:ext>
            </a:extLst>
          </p:cNvPr>
          <p:cNvSpPr txBox="1"/>
          <p:nvPr/>
        </p:nvSpPr>
        <p:spPr>
          <a:xfrm>
            <a:off x="7392099" y="2610106"/>
            <a:ext cx="1123251" cy="461665"/>
          </a:xfrm>
          <a:prstGeom prst="rect">
            <a:avLst/>
          </a:prstGeom>
          <a:noFill/>
        </p:spPr>
        <p:txBody>
          <a:bodyPr wrap="square" rtlCol="0">
            <a:spAutoFit/>
          </a:bodyPr>
          <a:lstStyle/>
          <a:p>
            <a:r>
              <a:rPr lang="en-US" sz="1200"/>
              <a:t>carbon sequestration</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E75F63C-6C85-EAF0-F427-C17C5DBAFF57}"/>
                  </a:ext>
                </a:extLst>
              </p:cNvPr>
              <p:cNvSpPr txBox="1"/>
              <p:nvPr/>
            </p:nvSpPr>
            <p:spPr>
              <a:xfrm>
                <a:off x="7025138" y="2706610"/>
                <a:ext cx="467790"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𝐶</m:t>
                          </m:r>
                        </m:e>
                        <m:sub>
                          <m:r>
                            <a:rPr lang="en-US" sz="1350" i="1">
                              <a:latin typeface="Cambria Math" panose="02040503050406030204" pitchFamily="18" charset="0"/>
                            </a:rPr>
                            <m:t>𝑐</m:t>
                          </m:r>
                        </m:sub>
                      </m:sSub>
                      <m:r>
                        <a:rPr lang="en-US" sz="1350" i="1">
                          <a:latin typeface="Cambria Math" panose="02040503050406030204" pitchFamily="18" charset="0"/>
                        </a:rPr>
                        <m:t>)</m:t>
                      </m:r>
                    </m:oMath>
                  </m:oMathPara>
                </a14:m>
                <a:endParaRPr lang="en-US" sz="1350"/>
              </a:p>
            </p:txBody>
          </p:sp>
        </mc:Choice>
        <mc:Fallback xmlns="">
          <p:sp>
            <p:nvSpPr>
              <p:cNvPr id="33" name="TextBox 32">
                <a:extLst>
                  <a:ext uri="{FF2B5EF4-FFF2-40B4-BE49-F238E27FC236}">
                    <a16:creationId xmlns:a16="http://schemas.microsoft.com/office/drawing/2014/main" id="{CE75F63C-6C85-EAF0-F427-C17C5DBAFF57}"/>
                  </a:ext>
                </a:extLst>
              </p:cNvPr>
              <p:cNvSpPr txBox="1">
                <a:spLocks noRot="1" noChangeAspect="1" noMove="1" noResize="1" noEditPoints="1" noAdjustHandles="1" noChangeArrowheads="1" noChangeShapeType="1" noTextEdit="1"/>
              </p:cNvSpPr>
              <p:nvPr/>
            </p:nvSpPr>
            <p:spPr>
              <a:xfrm>
                <a:off x="7025138" y="2706610"/>
                <a:ext cx="467790" cy="300082"/>
              </a:xfrm>
              <a:prstGeom prst="rect">
                <a:avLst/>
              </a:prstGeom>
              <a:blipFill>
                <a:blip r:embed="rId5"/>
                <a:stretch>
                  <a:fillRect r="-3896" b="-816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1130248D-4E35-2113-74C0-60172185513E}"/>
              </a:ext>
            </a:extLst>
          </p:cNvPr>
          <p:cNvSpPr txBox="1"/>
          <p:nvPr/>
        </p:nvSpPr>
        <p:spPr>
          <a:xfrm>
            <a:off x="7360930" y="2234888"/>
            <a:ext cx="1123251" cy="276999"/>
          </a:xfrm>
          <a:prstGeom prst="rect">
            <a:avLst/>
          </a:prstGeom>
          <a:noFill/>
        </p:spPr>
        <p:txBody>
          <a:bodyPr wrap="square" rtlCol="0">
            <a:spAutoFit/>
          </a:bodyPr>
          <a:lstStyle/>
          <a:p>
            <a:r>
              <a:rPr lang="en-US" sz="1200"/>
              <a:t>eco-tourism</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9A0AD87-AE49-E3D2-2217-C29493AE393A}"/>
                  </a:ext>
                </a:extLst>
              </p:cNvPr>
              <p:cNvSpPr txBox="1"/>
              <p:nvPr/>
            </p:nvSpPr>
            <p:spPr>
              <a:xfrm>
                <a:off x="6993969" y="2226469"/>
                <a:ext cx="467790" cy="300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𝐶</m:t>
                          </m:r>
                        </m:e>
                        <m:sub>
                          <m:r>
                            <a:rPr lang="en-US" sz="1350" i="1">
                              <a:latin typeface="Cambria Math" panose="02040503050406030204" pitchFamily="18" charset="0"/>
                            </a:rPr>
                            <m:t>𝑒</m:t>
                          </m:r>
                        </m:sub>
                      </m:sSub>
                      <m:r>
                        <a:rPr lang="en-US" sz="1350" i="1">
                          <a:latin typeface="Cambria Math" panose="02040503050406030204" pitchFamily="18" charset="0"/>
                        </a:rPr>
                        <m:t>)</m:t>
                      </m:r>
                    </m:oMath>
                  </m:oMathPara>
                </a14:m>
                <a:endParaRPr lang="en-US" sz="1350"/>
              </a:p>
            </p:txBody>
          </p:sp>
        </mc:Choice>
        <mc:Fallback xmlns="">
          <p:sp>
            <p:nvSpPr>
              <p:cNvPr id="35" name="TextBox 34">
                <a:extLst>
                  <a:ext uri="{FF2B5EF4-FFF2-40B4-BE49-F238E27FC236}">
                    <a16:creationId xmlns:a16="http://schemas.microsoft.com/office/drawing/2014/main" id="{19A0AD87-AE49-E3D2-2217-C29493AE393A}"/>
                  </a:ext>
                </a:extLst>
              </p:cNvPr>
              <p:cNvSpPr txBox="1">
                <a:spLocks noRot="1" noChangeAspect="1" noMove="1" noResize="1" noEditPoints="1" noAdjustHandles="1" noChangeArrowheads="1" noChangeShapeType="1" noTextEdit="1"/>
              </p:cNvSpPr>
              <p:nvPr/>
            </p:nvSpPr>
            <p:spPr>
              <a:xfrm>
                <a:off x="6993969" y="2226469"/>
                <a:ext cx="467790" cy="300082"/>
              </a:xfrm>
              <a:prstGeom prst="rect">
                <a:avLst/>
              </a:prstGeom>
              <a:blipFill>
                <a:blip r:embed="rId6"/>
                <a:stretch>
                  <a:fillRect r="-5195" b="-8163"/>
                </a:stretch>
              </a:blipFill>
            </p:spPr>
            <p:txBody>
              <a:bodyPr/>
              <a:lstStyle/>
              <a:p>
                <a:r>
                  <a:rPr lang="en-US">
                    <a:noFill/>
                  </a:rPr>
                  <a:t> </a:t>
                </a:r>
              </a:p>
            </p:txBody>
          </p:sp>
        </mc:Fallback>
      </mc:AlternateContent>
    </p:spTree>
    <p:extLst>
      <p:ext uri="{BB962C8B-B14F-4D97-AF65-F5344CB8AC3E}">
        <p14:creationId xmlns:p14="http://schemas.microsoft.com/office/powerpoint/2010/main" val="862596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EF13E3-F2C4-58C9-AD7F-8F6CC1D055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6693" y="801739"/>
            <a:ext cx="7009541" cy="5396278"/>
          </a:xfrm>
          <a:prstGeom prst="rect">
            <a:avLst/>
          </a:prstGeom>
        </p:spPr>
      </p:pic>
      <p:sp>
        <p:nvSpPr>
          <p:cNvPr id="2" name="Title 1">
            <a:extLst>
              <a:ext uri="{FF2B5EF4-FFF2-40B4-BE49-F238E27FC236}">
                <a16:creationId xmlns:a16="http://schemas.microsoft.com/office/drawing/2014/main" id="{8B3B9DCB-0968-B8EF-73CA-CCD42ADD9C36}"/>
              </a:ext>
            </a:extLst>
          </p:cNvPr>
          <p:cNvSpPr>
            <a:spLocks noGrp="1"/>
          </p:cNvSpPr>
          <p:nvPr>
            <p:ph type="title"/>
          </p:nvPr>
        </p:nvSpPr>
        <p:spPr>
          <a:xfrm>
            <a:off x="132080" y="0"/>
            <a:ext cx="8879840" cy="1143000"/>
          </a:xfrm>
        </p:spPr>
        <p:txBody>
          <a:bodyPr anchor="ctr">
            <a:normAutofit/>
          </a:bodyPr>
          <a:lstStyle/>
          <a:p>
            <a:pPr>
              <a:lnSpc>
                <a:spcPct val="90000"/>
              </a:lnSpc>
            </a:pPr>
            <a:r>
              <a:rPr lang="en-US" sz="3700" dirty="0"/>
              <a:t>Tijuana National Estuarine Research Reserve</a:t>
            </a:r>
          </a:p>
        </p:txBody>
      </p:sp>
      <p:sp>
        <p:nvSpPr>
          <p:cNvPr id="4" name="Slide Number Placeholder 3">
            <a:extLst>
              <a:ext uri="{FF2B5EF4-FFF2-40B4-BE49-F238E27FC236}">
                <a16:creationId xmlns:a16="http://schemas.microsoft.com/office/drawing/2014/main" id="{47846B49-41F6-FC22-8157-F64D99D6239C}"/>
              </a:ext>
            </a:extLst>
          </p:cNvPr>
          <p:cNvSpPr>
            <a:spLocks noGrp="1"/>
          </p:cNvSpPr>
          <p:nvPr>
            <p:ph type="sldNum" sz="quarter" idx="12"/>
          </p:nvPr>
        </p:nvSpPr>
        <p:spPr>
          <a:xfrm>
            <a:off x="6463862" y="6356350"/>
            <a:ext cx="1112344" cy="365125"/>
          </a:xfrm>
        </p:spPr>
        <p:txBody>
          <a:bodyPr anchor="ctr">
            <a:normAutofit/>
          </a:bodyPr>
          <a:lstStyle/>
          <a:p>
            <a:pPr>
              <a:spcAft>
                <a:spcPts val="600"/>
              </a:spcAft>
            </a:pPr>
            <a:fld id="{FCFAA3B7-4689-AA47-B87F-0C0066A450D7}" type="slidenum">
              <a:rPr lang="en-US" smtClean="0"/>
              <a:pPr>
                <a:spcAft>
                  <a:spcPts val="600"/>
                </a:spcAft>
              </a:pPr>
              <a:t>4</a:t>
            </a:fld>
            <a:endParaRPr lang="en-US"/>
          </a:p>
        </p:txBody>
      </p:sp>
      <p:pic>
        <p:nvPicPr>
          <p:cNvPr id="14" name="Picture 13">
            <a:extLst>
              <a:ext uri="{FF2B5EF4-FFF2-40B4-BE49-F238E27FC236}">
                <a16:creationId xmlns:a16="http://schemas.microsoft.com/office/drawing/2014/main" id="{07891733-21F1-AE3C-26C8-46F3549324D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45445" y="857328"/>
            <a:ext cx="2062480" cy="2011680"/>
          </a:xfrm>
          <a:prstGeom prst="rect">
            <a:avLst/>
          </a:prstGeom>
        </p:spPr>
      </p:pic>
      <p:sp>
        <p:nvSpPr>
          <p:cNvPr id="15" name="TextBox 14">
            <a:extLst>
              <a:ext uri="{FF2B5EF4-FFF2-40B4-BE49-F238E27FC236}">
                <a16:creationId xmlns:a16="http://schemas.microsoft.com/office/drawing/2014/main" id="{2E921F1B-8986-73F2-0B77-5C5568C78221}"/>
              </a:ext>
            </a:extLst>
          </p:cNvPr>
          <p:cNvSpPr txBox="1"/>
          <p:nvPr/>
        </p:nvSpPr>
        <p:spPr>
          <a:xfrm>
            <a:off x="-1" y="6356350"/>
            <a:ext cx="7282927" cy="369332"/>
          </a:xfrm>
          <a:prstGeom prst="rect">
            <a:avLst/>
          </a:prstGeom>
          <a:noFill/>
        </p:spPr>
        <p:txBody>
          <a:bodyPr wrap="square" rtlCol="0">
            <a:spAutoFit/>
          </a:bodyPr>
          <a:lstStyle/>
          <a:p>
            <a:r>
              <a:rPr lang="en-US" dirty="0">
                <a:solidFill>
                  <a:schemeClr val="bg1"/>
                </a:solidFill>
              </a:rPr>
              <a:t>Photos: Visit Imperial Beach/H Joseph F | Map: TNNER</a:t>
            </a:r>
          </a:p>
        </p:txBody>
      </p:sp>
      <p:sp>
        <p:nvSpPr>
          <p:cNvPr id="7" name="Oval 6">
            <a:extLst>
              <a:ext uri="{FF2B5EF4-FFF2-40B4-BE49-F238E27FC236}">
                <a16:creationId xmlns:a16="http://schemas.microsoft.com/office/drawing/2014/main" id="{A72C7AC2-39BF-23C4-68F3-7FE8AEC67CF0}"/>
              </a:ext>
            </a:extLst>
          </p:cNvPr>
          <p:cNvSpPr/>
          <p:nvPr/>
        </p:nvSpPr>
        <p:spPr>
          <a:xfrm>
            <a:off x="2914650" y="3943350"/>
            <a:ext cx="1593850" cy="103505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67DBF8C-16BF-6157-3E87-E2A8693AE6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0473" y="2471781"/>
            <a:ext cx="4983527" cy="3086100"/>
          </a:xfrm>
          <a:prstGeom prst="rect">
            <a:avLst/>
          </a:prstGeom>
        </p:spPr>
      </p:pic>
      <p:sp>
        <p:nvSpPr>
          <p:cNvPr id="10" name="TextBox 9">
            <a:extLst>
              <a:ext uri="{FF2B5EF4-FFF2-40B4-BE49-F238E27FC236}">
                <a16:creationId xmlns:a16="http://schemas.microsoft.com/office/drawing/2014/main" id="{6E184C47-3D6C-8563-4B72-A39D002D2A1B}"/>
              </a:ext>
            </a:extLst>
          </p:cNvPr>
          <p:cNvSpPr txBox="1"/>
          <p:nvPr/>
        </p:nvSpPr>
        <p:spPr>
          <a:xfrm>
            <a:off x="4330583" y="3152001"/>
            <a:ext cx="823367" cy="300082"/>
          </a:xfrm>
          <a:prstGeom prst="rect">
            <a:avLst/>
          </a:prstGeom>
          <a:noFill/>
        </p:spPr>
        <p:txBody>
          <a:bodyPr wrap="none" rtlCol="0">
            <a:spAutoFit/>
          </a:bodyPr>
          <a:lstStyle/>
          <a:p>
            <a:r>
              <a:rPr lang="en-US" sz="1350" dirty="0">
                <a:solidFill>
                  <a:schemeClr val="bg1"/>
                </a:solidFill>
              </a:rPr>
              <a:t>wetlands</a:t>
            </a:r>
          </a:p>
        </p:txBody>
      </p:sp>
      <p:sp>
        <p:nvSpPr>
          <p:cNvPr id="11" name="TextBox 10">
            <a:extLst>
              <a:ext uri="{FF2B5EF4-FFF2-40B4-BE49-F238E27FC236}">
                <a16:creationId xmlns:a16="http://schemas.microsoft.com/office/drawing/2014/main" id="{F8C0B3A9-DB60-B0F6-3E62-6C3396F1E437}"/>
              </a:ext>
            </a:extLst>
          </p:cNvPr>
          <p:cNvSpPr txBox="1"/>
          <p:nvPr/>
        </p:nvSpPr>
        <p:spPr>
          <a:xfrm>
            <a:off x="6457951" y="3429000"/>
            <a:ext cx="923651" cy="300082"/>
          </a:xfrm>
          <a:prstGeom prst="rect">
            <a:avLst/>
          </a:prstGeom>
          <a:noFill/>
        </p:spPr>
        <p:txBody>
          <a:bodyPr wrap="none" rtlCol="0">
            <a:spAutoFit/>
          </a:bodyPr>
          <a:lstStyle/>
          <a:p>
            <a:r>
              <a:rPr lang="en-US" sz="1350" dirty="0">
                <a:solidFill>
                  <a:schemeClr val="bg1"/>
                </a:solidFill>
              </a:rPr>
              <a:t>sed-basins</a:t>
            </a:r>
          </a:p>
        </p:txBody>
      </p:sp>
      <p:sp>
        <p:nvSpPr>
          <p:cNvPr id="12" name="Freeform: Shape 11">
            <a:extLst>
              <a:ext uri="{FF2B5EF4-FFF2-40B4-BE49-F238E27FC236}">
                <a16:creationId xmlns:a16="http://schemas.microsoft.com/office/drawing/2014/main" id="{96A4F067-CE7D-A5F2-FC93-588AD4786188}"/>
              </a:ext>
            </a:extLst>
          </p:cNvPr>
          <p:cNvSpPr/>
          <p:nvPr/>
        </p:nvSpPr>
        <p:spPr>
          <a:xfrm>
            <a:off x="6167336" y="3871609"/>
            <a:ext cx="587475" cy="1673157"/>
          </a:xfrm>
          <a:custGeom>
            <a:avLst/>
            <a:gdLst>
              <a:gd name="connsiteX0" fmla="*/ 0 w 587475"/>
              <a:gd name="connsiteY0" fmla="*/ 1673157 h 1673157"/>
              <a:gd name="connsiteX1" fmla="*/ 214009 w 587475"/>
              <a:gd name="connsiteY1" fmla="*/ 1040859 h 1673157"/>
              <a:gd name="connsiteX2" fmla="*/ 573932 w 587475"/>
              <a:gd name="connsiteY2" fmla="*/ 564204 h 1673157"/>
              <a:gd name="connsiteX3" fmla="*/ 496111 w 587475"/>
              <a:gd name="connsiteY3" fmla="*/ 175097 h 1673157"/>
              <a:gd name="connsiteX4" fmla="*/ 350196 w 587475"/>
              <a:gd name="connsiteY4" fmla="*/ 0 h 1673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475" h="1673157">
                <a:moveTo>
                  <a:pt x="0" y="1673157"/>
                </a:moveTo>
                <a:cubicBezTo>
                  <a:pt x="59177" y="1449420"/>
                  <a:pt x="118354" y="1225684"/>
                  <a:pt x="214009" y="1040859"/>
                </a:cubicBezTo>
                <a:cubicBezTo>
                  <a:pt x="309664" y="856034"/>
                  <a:pt x="526915" y="708498"/>
                  <a:pt x="573932" y="564204"/>
                </a:cubicBezTo>
                <a:cubicBezTo>
                  <a:pt x="620949" y="419910"/>
                  <a:pt x="533400" y="269131"/>
                  <a:pt x="496111" y="175097"/>
                </a:cubicBezTo>
                <a:cubicBezTo>
                  <a:pt x="458822" y="81063"/>
                  <a:pt x="404509" y="40531"/>
                  <a:pt x="350196" y="0"/>
                </a:cubicBezTo>
              </a:path>
            </a:pathLst>
          </a:cu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7EF1C398-FF75-C586-3AED-138692CCBC32}"/>
              </a:ext>
            </a:extLst>
          </p:cNvPr>
          <p:cNvSpPr/>
          <p:nvPr/>
        </p:nvSpPr>
        <p:spPr>
          <a:xfrm>
            <a:off x="4231532" y="3713009"/>
            <a:ext cx="4902740" cy="1287008"/>
          </a:xfrm>
          <a:custGeom>
            <a:avLst/>
            <a:gdLst>
              <a:gd name="connsiteX0" fmla="*/ 0 w 4902740"/>
              <a:gd name="connsiteY0" fmla="*/ 51595 h 1287008"/>
              <a:gd name="connsiteX1" fmla="*/ 690664 w 4902740"/>
              <a:gd name="connsiteY1" fmla="*/ 41868 h 1287008"/>
              <a:gd name="connsiteX2" fmla="*/ 1974715 w 4902740"/>
              <a:gd name="connsiteY2" fmla="*/ 508795 h 1287008"/>
              <a:gd name="connsiteX3" fmla="*/ 3317132 w 4902740"/>
              <a:gd name="connsiteY3" fmla="*/ 1014634 h 1287008"/>
              <a:gd name="connsiteX4" fmla="*/ 4902740 w 4902740"/>
              <a:gd name="connsiteY4" fmla="*/ 1287008 h 1287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2740" h="1287008">
                <a:moveTo>
                  <a:pt x="0" y="51595"/>
                </a:moveTo>
                <a:cubicBezTo>
                  <a:pt x="180772" y="8631"/>
                  <a:pt x="361545" y="-34332"/>
                  <a:pt x="690664" y="41868"/>
                </a:cubicBezTo>
                <a:cubicBezTo>
                  <a:pt x="1019783" y="118068"/>
                  <a:pt x="1974715" y="508795"/>
                  <a:pt x="1974715" y="508795"/>
                </a:cubicBezTo>
                <a:cubicBezTo>
                  <a:pt x="2412460" y="670923"/>
                  <a:pt x="2829128" y="884932"/>
                  <a:pt x="3317132" y="1014634"/>
                </a:cubicBezTo>
                <a:cubicBezTo>
                  <a:pt x="3805136" y="1144336"/>
                  <a:pt x="4353938" y="1215672"/>
                  <a:pt x="4902740" y="1287008"/>
                </a:cubicBezTo>
              </a:path>
            </a:pathLst>
          </a:cu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picture containing grass, outdoor, nature, field&#10;&#10;Description automatically generated">
            <a:extLst>
              <a:ext uri="{FF2B5EF4-FFF2-40B4-BE49-F238E27FC236}">
                <a16:creationId xmlns:a16="http://schemas.microsoft.com/office/drawing/2014/main" id="{AEC1153C-99A9-97C2-3E87-B2A4E0F041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1855" y="2471781"/>
            <a:ext cx="4038993" cy="3029245"/>
          </a:xfrm>
          <a:prstGeom prst="rect">
            <a:avLst/>
          </a:prstGeom>
        </p:spPr>
      </p:pic>
    </p:spTree>
    <p:extLst>
      <p:ext uri="{BB962C8B-B14F-4D97-AF65-F5344CB8AC3E}">
        <p14:creationId xmlns:p14="http://schemas.microsoft.com/office/powerpoint/2010/main" val="24525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739F-9888-8699-AE02-21604522C0F3}"/>
              </a:ext>
            </a:extLst>
          </p:cNvPr>
          <p:cNvSpPr>
            <a:spLocks noGrp="1"/>
          </p:cNvSpPr>
          <p:nvPr>
            <p:ph type="title"/>
          </p:nvPr>
        </p:nvSpPr>
        <p:spPr/>
        <p:txBody>
          <a:bodyPr/>
          <a:lstStyle/>
          <a:p>
            <a:r>
              <a:rPr lang="en-US" dirty="0"/>
              <a:t>Broader Research Interests</a:t>
            </a:r>
          </a:p>
        </p:txBody>
      </p:sp>
      <p:sp>
        <p:nvSpPr>
          <p:cNvPr id="4" name="Slide Number Placeholder 3">
            <a:extLst>
              <a:ext uri="{FF2B5EF4-FFF2-40B4-BE49-F238E27FC236}">
                <a16:creationId xmlns:a16="http://schemas.microsoft.com/office/drawing/2014/main" id="{B4DA380D-F675-3A73-0A60-11024B60585C}"/>
              </a:ext>
            </a:extLst>
          </p:cNvPr>
          <p:cNvSpPr>
            <a:spLocks noGrp="1"/>
          </p:cNvSpPr>
          <p:nvPr>
            <p:ph type="sldNum" sz="quarter" idx="12"/>
          </p:nvPr>
        </p:nvSpPr>
        <p:spPr/>
        <p:txBody>
          <a:bodyPr/>
          <a:lstStyle/>
          <a:p>
            <a:fld id="{FCFAA3B7-4689-AA47-B87F-0C0066A450D7}" type="slidenum">
              <a:rPr lang="en-US" smtClean="0"/>
              <a:t>40</a:t>
            </a:fld>
            <a:endParaRPr lang="en-US"/>
          </a:p>
        </p:txBody>
      </p:sp>
      <p:sp>
        <p:nvSpPr>
          <p:cNvPr id="6" name="Content Placeholder 5">
            <a:extLst>
              <a:ext uri="{FF2B5EF4-FFF2-40B4-BE49-F238E27FC236}">
                <a16:creationId xmlns:a16="http://schemas.microsoft.com/office/drawing/2014/main" id="{3854D10C-C071-538D-187B-3E3377935029}"/>
              </a:ext>
            </a:extLst>
          </p:cNvPr>
          <p:cNvSpPr>
            <a:spLocks noGrp="1"/>
          </p:cNvSpPr>
          <p:nvPr>
            <p:ph idx="1"/>
          </p:nvPr>
        </p:nvSpPr>
        <p:spPr>
          <a:xfrm>
            <a:off x="457200" y="1600200"/>
            <a:ext cx="8229600" cy="6814173"/>
          </a:xfrm>
        </p:spPr>
        <p:txBody>
          <a:bodyPr>
            <a:noAutofit/>
          </a:bodyPr>
          <a:lstStyle/>
          <a:p>
            <a:r>
              <a:rPr lang="en-US" sz="2400" dirty="0">
                <a:solidFill>
                  <a:schemeClr val="accent4">
                    <a:lumMod val="60000"/>
                    <a:lumOff val="40000"/>
                  </a:schemeClr>
                </a:solidFill>
              </a:rPr>
              <a:t>How can we include other co-benefits in EIBs to expand revenue streams?</a:t>
            </a:r>
          </a:p>
          <a:p>
            <a:r>
              <a:rPr lang="en-US" sz="2400" dirty="0"/>
              <a:t>What is the interplay between environmental and credit risk?</a:t>
            </a:r>
          </a:p>
          <a:p>
            <a:pPr lvl="1"/>
            <a:r>
              <a:rPr lang="en-US" sz="2000" dirty="0"/>
              <a:t>e.g. major wildfire both negatively impacts environmental quality + credit rating of landowner through infrastructure damage</a:t>
            </a:r>
          </a:p>
        </p:txBody>
      </p:sp>
    </p:spTree>
    <p:extLst>
      <p:ext uri="{BB962C8B-B14F-4D97-AF65-F5344CB8AC3E}">
        <p14:creationId xmlns:p14="http://schemas.microsoft.com/office/powerpoint/2010/main" val="2126207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739F-9888-8699-AE02-21604522C0F3}"/>
              </a:ext>
            </a:extLst>
          </p:cNvPr>
          <p:cNvSpPr>
            <a:spLocks noGrp="1"/>
          </p:cNvSpPr>
          <p:nvPr>
            <p:ph type="title"/>
          </p:nvPr>
        </p:nvSpPr>
        <p:spPr/>
        <p:txBody>
          <a:bodyPr/>
          <a:lstStyle/>
          <a:p>
            <a:r>
              <a:rPr lang="en-US" dirty="0"/>
              <a:t>Broader Research Interests</a:t>
            </a:r>
          </a:p>
        </p:txBody>
      </p:sp>
      <p:sp>
        <p:nvSpPr>
          <p:cNvPr id="4" name="Slide Number Placeholder 3">
            <a:extLst>
              <a:ext uri="{FF2B5EF4-FFF2-40B4-BE49-F238E27FC236}">
                <a16:creationId xmlns:a16="http://schemas.microsoft.com/office/drawing/2014/main" id="{B4DA380D-F675-3A73-0A60-11024B60585C}"/>
              </a:ext>
            </a:extLst>
          </p:cNvPr>
          <p:cNvSpPr>
            <a:spLocks noGrp="1"/>
          </p:cNvSpPr>
          <p:nvPr>
            <p:ph type="sldNum" sz="quarter" idx="12"/>
          </p:nvPr>
        </p:nvSpPr>
        <p:spPr/>
        <p:txBody>
          <a:bodyPr/>
          <a:lstStyle/>
          <a:p>
            <a:fld id="{FCFAA3B7-4689-AA47-B87F-0C0066A450D7}" type="slidenum">
              <a:rPr lang="en-US" smtClean="0"/>
              <a:t>41</a:t>
            </a:fld>
            <a:endParaRPr lang="en-US"/>
          </a:p>
        </p:txBody>
      </p:sp>
      <p:sp>
        <p:nvSpPr>
          <p:cNvPr id="6" name="Content Placeholder 5">
            <a:extLst>
              <a:ext uri="{FF2B5EF4-FFF2-40B4-BE49-F238E27FC236}">
                <a16:creationId xmlns:a16="http://schemas.microsoft.com/office/drawing/2014/main" id="{3854D10C-C071-538D-187B-3E3377935029}"/>
              </a:ext>
            </a:extLst>
          </p:cNvPr>
          <p:cNvSpPr>
            <a:spLocks noGrp="1"/>
          </p:cNvSpPr>
          <p:nvPr>
            <p:ph idx="1"/>
          </p:nvPr>
        </p:nvSpPr>
        <p:spPr>
          <a:xfrm>
            <a:off x="457200" y="1600200"/>
            <a:ext cx="8229600" cy="6814173"/>
          </a:xfrm>
        </p:spPr>
        <p:txBody>
          <a:bodyPr>
            <a:noAutofit/>
          </a:bodyPr>
          <a:lstStyle/>
          <a:p>
            <a:r>
              <a:rPr lang="en-US" sz="2400" dirty="0">
                <a:solidFill>
                  <a:schemeClr val="accent4">
                    <a:lumMod val="60000"/>
                    <a:lumOff val="40000"/>
                  </a:schemeClr>
                </a:solidFill>
              </a:rPr>
              <a:t>How can we include other co-benefits in EIBs to expand revenue streams?</a:t>
            </a:r>
          </a:p>
          <a:p>
            <a:r>
              <a:rPr lang="en-US" sz="2400" dirty="0">
                <a:solidFill>
                  <a:schemeClr val="accent4">
                    <a:lumMod val="60000"/>
                    <a:lumOff val="40000"/>
                  </a:schemeClr>
                </a:solidFill>
              </a:rPr>
              <a:t>What is the interplay between environmental and credit risk?</a:t>
            </a:r>
          </a:p>
          <a:p>
            <a:pPr lvl="1"/>
            <a:r>
              <a:rPr lang="en-US" sz="2000" dirty="0">
                <a:solidFill>
                  <a:schemeClr val="accent4">
                    <a:lumMod val="60000"/>
                    <a:lumOff val="40000"/>
                  </a:schemeClr>
                </a:solidFill>
              </a:rPr>
              <a:t>e.g. major wildfire both negatively impacts environmental quality + credit rating of landowner through infrastructure damage</a:t>
            </a:r>
          </a:p>
          <a:p>
            <a:r>
              <a:rPr lang="en-US" sz="2400" dirty="0"/>
              <a:t>Does accelerated environmental restoration through EIBs result in enhanced environmental outcomes compared to oftentimes piecemeal, grant based financing for restoration?</a:t>
            </a:r>
          </a:p>
        </p:txBody>
      </p:sp>
    </p:spTree>
    <p:extLst>
      <p:ext uri="{BB962C8B-B14F-4D97-AF65-F5344CB8AC3E}">
        <p14:creationId xmlns:p14="http://schemas.microsoft.com/office/powerpoint/2010/main" val="3179639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739F-9888-8699-AE02-21604522C0F3}"/>
              </a:ext>
            </a:extLst>
          </p:cNvPr>
          <p:cNvSpPr>
            <a:spLocks noGrp="1"/>
          </p:cNvSpPr>
          <p:nvPr>
            <p:ph type="title"/>
          </p:nvPr>
        </p:nvSpPr>
        <p:spPr/>
        <p:txBody>
          <a:bodyPr/>
          <a:lstStyle/>
          <a:p>
            <a:r>
              <a:rPr lang="en-US" dirty="0"/>
              <a:t>Broader Research Interests</a:t>
            </a:r>
          </a:p>
        </p:txBody>
      </p:sp>
      <p:sp>
        <p:nvSpPr>
          <p:cNvPr id="4" name="Slide Number Placeholder 3">
            <a:extLst>
              <a:ext uri="{FF2B5EF4-FFF2-40B4-BE49-F238E27FC236}">
                <a16:creationId xmlns:a16="http://schemas.microsoft.com/office/drawing/2014/main" id="{B4DA380D-F675-3A73-0A60-11024B60585C}"/>
              </a:ext>
            </a:extLst>
          </p:cNvPr>
          <p:cNvSpPr>
            <a:spLocks noGrp="1"/>
          </p:cNvSpPr>
          <p:nvPr>
            <p:ph type="sldNum" sz="quarter" idx="12"/>
          </p:nvPr>
        </p:nvSpPr>
        <p:spPr/>
        <p:txBody>
          <a:bodyPr/>
          <a:lstStyle/>
          <a:p>
            <a:fld id="{FCFAA3B7-4689-AA47-B87F-0C0066A450D7}" type="slidenum">
              <a:rPr lang="en-US" smtClean="0"/>
              <a:t>42</a:t>
            </a:fld>
            <a:endParaRPr lang="en-US"/>
          </a:p>
        </p:txBody>
      </p:sp>
      <p:sp>
        <p:nvSpPr>
          <p:cNvPr id="6" name="Content Placeholder 5">
            <a:extLst>
              <a:ext uri="{FF2B5EF4-FFF2-40B4-BE49-F238E27FC236}">
                <a16:creationId xmlns:a16="http://schemas.microsoft.com/office/drawing/2014/main" id="{3854D10C-C071-538D-187B-3E3377935029}"/>
              </a:ext>
            </a:extLst>
          </p:cNvPr>
          <p:cNvSpPr>
            <a:spLocks noGrp="1"/>
          </p:cNvSpPr>
          <p:nvPr>
            <p:ph idx="1"/>
          </p:nvPr>
        </p:nvSpPr>
        <p:spPr>
          <a:xfrm>
            <a:off x="457200" y="1600200"/>
            <a:ext cx="8229600" cy="6814173"/>
          </a:xfrm>
        </p:spPr>
        <p:txBody>
          <a:bodyPr>
            <a:noAutofit/>
          </a:bodyPr>
          <a:lstStyle/>
          <a:p>
            <a:r>
              <a:rPr lang="en-US" sz="2400" dirty="0">
                <a:solidFill>
                  <a:schemeClr val="accent4">
                    <a:lumMod val="60000"/>
                    <a:lumOff val="40000"/>
                  </a:schemeClr>
                </a:solidFill>
              </a:rPr>
              <a:t>How can we include other co-benefits in EIBs to expand revenue streams?</a:t>
            </a:r>
          </a:p>
          <a:p>
            <a:r>
              <a:rPr lang="en-US" sz="2400" dirty="0">
                <a:solidFill>
                  <a:schemeClr val="accent4">
                    <a:lumMod val="60000"/>
                    <a:lumOff val="40000"/>
                  </a:schemeClr>
                </a:solidFill>
              </a:rPr>
              <a:t>What is the interplay between environmental and credit risk?</a:t>
            </a:r>
          </a:p>
          <a:p>
            <a:pPr lvl="1"/>
            <a:r>
              <a:rPr lang="en-US" sz="2000" dirty="0">
                <a:solidFill>
                  <a:schemeClr val="accent4">
                    <a:lumMod val="60000"/>
                    <a:lumOff val="40000"/>
                  </a:schemeClr>
                </a:solidFill>
              </a:rPr>
              <a:t>e.g. major wildfire both negatively impacts environmental quality + credit rating of landowner through infrastructure damage</a:t>
            </a:r>
          </a:p>
          <a:p>
            <a:r>
              <a:rPr lang="en-US" sz="2400" dirty="0">
                <a:solidFill>
                  <a:schemeClr val="accent4">
                    <a:lumMod val="60000"/>
                    <a:lumOff val="40000"/>
                  </a:schemeClr>
                </a:solidFill>
              </a:rPr>
              <a:t>Does accelerated environmental restoration through EIBs result in enhanced environmental outcomes compared to oftentimes piecemeal, grant based financing for restoration?</a:t>
            </a:r>
          </a:p>
          <a:p>
            <a:r>
              <a:rPr lang="en-US" sz="2400" dirty="0"/>
              <a:t>Are there locations or restoration opportunities in Louisiana and/or the Gulf Region that would be good sites for testing an EIB?</a:t>
            </a:r>
          </a:p>
        </p:txBody>
      </p:sp>
    </p:spTree>
    <p:extLst>
      <p:ext uri="{BB962C8B-B14F-4D97-AF65-F5344CB8AC3E}">
        <p14:creationId xmlns:p14="http://schemas.microsoft.com/office/powerpoint/2010/main" val="546807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A84C-3308-01DC-F032-4D917D05293D}"/>
              </a:ext>
            </a:extLst>
          </p:cNvPr>
          <p:cNvSpPr>
            <a:spLocks noGrp="1"/>
          </p:cNvSpPr>
          <p:nvPr>
            <p:ph type="title"/>
          </p:nvPr>
        </p:nvSpPr>
        <p:spPr>
          <a:xfrm>
            <a:off x="385006" y="274638"/>
            <a:ext cx="3143250" cy="1143000"/>
          </a:xfrm>
        </p:spPr>
        <p:txBody>
          <a:bodyPr/>
          <a:lstStyle/>
          <a:p>
            <a:r>
              <a:rPr lang="en-US" dirty="0"/>
              <a:t>I’m Hiring!</a:t>
            </a:r>
          </a:p>
        </p:txBody>
      </p:sp>
      <p:sp>
        <p:nvSpPr>
          <p:cNvPr id="4" name="Content Placeholder 3">
            <a:extLst>
              <a:ext uri="{FF2B5EF4-FFF2-40B4-BE49-F238E27FC236}">
                <a16:creationId xmlns:a16="http://schemas.microsoft.com/office/drawing/2014/main" id="{7F0BA15A-5AB5-BB31-E0FF-74891BDFBF54}"/>
              </a:ext>
            </a:extLst>
          </p:cNvPr>
          <p:cNvSpPr>
            <a:spLocks noGrp="1"/>
          </p:cNvSpPr>
          <p:nvPr>
            <p:ph sz="half" idx="2"/>
          </p:nvPr>
        </p:nvSpPr>
        <p:spPr>
          <a:xfrm>
            <a:off x="134780" y="1504950"/>
            <a:ext cx="4437220" cy="4660900"/>
          </a:xfrm>
        </p:spPr>
        <p:txBody>
          <a:bodyPr>
            <a:normAutofit fontScale="70000" lnSpcReduction="20000"/>
          </a:bodyPr>
          <a:lstStyle/>
          <a:p>
            <a:r>
              <a:rPr lang="en-US" dirty="0"/>
              <a:t>Postdoctoral Researcher to quantify ecosystem co-benefits of wetland restoration in the Pacific Northwest and beyond</a:t>
            </a:r>
          </a:p>
          <a:p>
            <a:endParaRPr lang="en-US" dirty="0"/>
          </a:p>
          <a:p>
            <a:r>
              <a:rPr lang="en-US" dirty="0"/>
              <a:t>Also open to motivated MS and PhD students who want to study:</a:t>
            </a:r>
          </a:p>
          <a:p>
            <a:pPr lvl="1"/>
            <a:r>
              <a:rPr lang="en-US" dirty="0"/>
              <a:t>Ecosystem co-benefits of wetland restoration activates </a:t>
            </a:r>
          </a:p>
          <a:p>
            <a:pPr lvl="1"/>
            <a:r>
              <a:rPr lang="en-US" dirty="0"/>
              <a:t>Environmental economics/finance</a:t>
            </a:r>
          </a:p>
          <a:p>
            <a:pPr lvl="1"/>
            <a:r>
              <a:rPr lang="en-US" dirty="0"/>
              <a:t>Flood risk reduction due to green infrastructure using hydrodynamic modeling</a:t>
            </a:r>
          </a:p>
          <a:p>
            <a:pPr marL="0" indent="0">
              <a:buNone/>
            </a:pPr>
            <a:endParaRPr lang="en-US" dirty="0"/>
          </a:p>
          <a:p>
            <a:pPr marL="0" indent="0">
              <a:buNone/>
            </a:pPr>
            <a:endParaRPr lang="en-US" dirty="0"/>
          </a:p>
          <a:p>
            <a:pPr marL="0" indent="0">
              <a:buNone/>
            </a:pPr>
            <a:r>
              <a:rPr lang="en-US" dirty="0"/>
              <a:t>Dr. Matthew Brand</a:t>
            </a:r>
          </a:p>
          <a:p>
            <a:pPr marL="0" indent="0">
              <a:buNone/>
            </a:pPr>
            <a:r>
              <a:rPr lang="en-US" dirty="0"/>
              <a:t>mbrand@lsu.edu</a:t>
            </a:r>
          </a:p>
        </p:txBody>
      </p:sp>
      <p:sp>
        <p:nvSpPr>
          <p:cNvPr id="5" name="Slide Number Placeholder 4">
            <a:extLst>
              <a:ext uri="{FF2B5EF4-FFF2-40B4-BE49-F238E27FC236}">
                <a16:creationId xmlns:a16="http://schemas.microsoft.com/office/drawing/2014/main" id="{E5A1C961-1936-B8F1-5BAC-D75C2C7134BD}"/>
              </a:ext>
            </a:extLst>
          </p:cNvPr>
          <p:cNvSpPr>
            <a:spLocks noGrp="1"/>
          </p:cNvSpPr>
          <p:nvPr>
            <p:ph type="sldNum" sz="quarter" idx="12"/>
          </p:nvPr>
        </p:nvSpPr>
        <p:spPr/>
        <p:txBody>
          <a:bodyPr/>
          <a:lstStyle/>
          <a:p>
            <a:fld id="{FCFAA3B7-4689-AA47-B87F-0C0066A450D7}" type="slidenum">
              <a:rPr lang="en-US" smtClean="0"/>
              <a:t>43</a:t>
            </a:fld>
            <a:endParaRPr lang="en-US"/>
          </a:p>
        </p:txBody>
      </p:sp>
      <p:pic>
        <p:nvPicPr>
          <p:cNvPr id="9" name="Picture 8">
            <a:extLst>
              <a:ext uri="{FF2B5EF4-FFF2-40B4-BE49-F238E27FC236}">
                <a16:creationId xmlns:a16="http://schemas.microsoft.com/office/drawing/2014/main" id="{6E02BD59-EE04-A4BE-D5BE-DA94CCD706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06780" y="0"/>
            <a:ext cx="4437220" cy="6858000"/>
          </a:xfrm>
          <a:prstGeom prst="rect">
            <a:avLst/>
          </a:prstGeom>
        </p:spPr>
      </p:pic>
    </p:spTree>
    <p:extLst>
      <p:ext uri="{BB962C8B-B14F-4D97-AF65-F5344CB8AC3E}">
        <p14:creationId xmlns:p14="http://schemas.microsoft.com/office/powerpoint/2010/main" val="2575392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825C37-9FB3-47C1-8561-BA483F1A7B65}"/>
              </a:ext>
            </a:extLst>
          </p:cNvPr>
          <p:cNvSpPr>
            <a:spLocks noGrp="1"/>
          </p:cNvSpPr>
          <p:nvPr>
            <p:ph type="sldNum" sz="quarter" idx="12"/>
          </p:nvPr>
        </p:nvSpPr>
        <p:spPr/>
        <p:txBody>
          <a:bodyPr/>
          <a:lstStyle/>
          <a:p>
            <a:fld id="{FD5E3DED-46C7-49A2-B32B-956417482C75}" type="slidenum">
              <a:rPr lang="en-US" smtClean="0"/>
              <a:t>44</a:t>
            </a:fld>
            <a:endParaRPr lang="en-US"/>
          </a:p>
        </p:txBody>
      </p:sp>
      <p:pic>
        <p:nvPicPr>
          <p:cNvPr id="6" name="Picture 5">
            <a:extLst>
              <a:ext uri="{FF2B5EF4-FFF2-40B4-BE49-F238E27FC236}">
                <a16:creationId xmlns:a16="http://schemas.microsoft.com/office/drawing/2014/main" id="{CF0C244C-B2E6-4E31-9001-E39322B73E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51760"/>
            <a:ext cx="5998044" cy="5410000"/>
          </a:xfrm>
          <a:prstGeom prst="rect">
            <a:avLst/>
          </a:prstGeom>
        </p:spPr>
      </p:pic>
      <p:pic>
        <p:nvPicPr>
          <p:cNvPr id="9" name="Picture 8">
            <a:extLst>
              <a:ext uri="{FF2B5EF4-FFF2-40B4-BE49-F238E27FC236}">
                <a16:creationId xmlns:a16="http://schemas.microsoft.com/office/drawing/2014/main" id="{C4D70CFB-606A-492A-BA85-32E77FD40EF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0473" y="2471781"/>
            <a:ext cx="4983527" cy="3086100"/>
          </a:xfrm>
          <a:prstGeom prst="rect">
            <a:avLst/>
          </a:prstGeom>
        </p:spPr>
      </p:pic>
      <p:sp>
        <p:nvSpPr>
          <p:cNvPr id="10" name="TextBox 9">
            <a:extLst>
              <a:ext uri="{FF2B5EF4-FFF2-40B4-BE49-F238E27FC236}">
                <a16:creationId xmlns:a16="http://schemas.microsoft.com/office/drawing/2014/main" id="{30EB5CD2-CD52-4AA1-B2E3-936C4E488C7A}"/>
              </a:ext>
            </a:extLst>
          </p:cNvPr>
          <p:cNvSpPr txBox="1"/>
          <p:nvPr/>
        </p:nvSpPr>
        <p:spPr>
          <a:xfrm>
            <a:off x="4330583" y="3152001"/>
            <a:ext cx="823367" cy="300082"/>
          </a:xfrm>
          <a:prstGeom prst="rect">
            <a:avLst/>
          </a:prstGeom>
          <a:noFill/>
        </p:spPr>
        <p:txBody>
          <a:bodyPr wrap="none" rtlCol="0">
            <a:spAutoFit/>
          </a:bodyPr>
          <a:lstStyle/>
          <a:p>
            <a:r>
              <a:rPr lang="en-US" sz="1350" dirty="0">
                <a:solidFill>
                  <a:schemeClr val="bg1"/>
                </a:solidFill>
              </a:rPr>
              <a:t>wetlands</a:t>
            </a:r>
          </a:p>
        </p:txBody>
      </p:sp>
      <p:sp>
        <p:nvSpPr>
          <p:cNvPr id="11" name="TextBox 10">
            <a:extLst>
              <a:ext uri="{FF2B5EF4-FFF2-40B4-BE49-F238E27FC236}">
                <a16:creationId xmlns:a16="http://schemas.microsoft.com/office/drawing/2014/main" id="{4BDB4182-FDC2-4A5F-A19E-39BEAC511487}"/>
              </a:ext>
            </a:extLst>
          </p:cNvPr>
          <p:cNvSpPr txBox="1"/>
          <p:nvPr/>
        </p:nvSpPr>
        <p:spPr>
          <a:xfrm>
            <a:off x="6457951" y="3429000"/>
            <a:ext cx="923651" cy="300082"/>
          </a:xfrm>
          <a:prstGeom prst="rect">
            <a:avLst/>
          </a:prstGeom>
          <a:noFill/>
        </p:spPr>
        <p:txBody>
          <a:bodyPr wrap="none" rtlCol="0">
            <a:spAutoFit/>
          </a:bodyPr>
          <a:lstStyle/>
          <a:p>
            <a:r>
              <a:rPr lang="en-US" sz="1350" dirty="0">
                <a:solidFill>
                  <a:schemeClr val="bg1"/>
                </a:solidFill>
              </a:rPr>
              <a:t>sed-basins</a:t>
            </a:r>
          </a:p>
        </p:txBody>
      </p:sp>
      <p:pic>
        <p:nvPicPr>
          <p:cNvPr id="5" name="Picture 4" descr="A picture containing grass, outdoor, nature, field&#10;&#10;Description automatically generated">
            <a:extLst>
              <a:ext uri="{FF2B5EF4-FFF2-40B4-BE49-F238E27FC236}">
                <a16:creationId xmlns:a16="http://schemas.microsoft.com/office/drawing/2014/main" id="{E0DB02F5-896F-47B0-8A0E-5389EB0F21B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855" y="2471781"/>
            <a:ext cx="4038993" cy="3029245"/>
          </a:xfrm>
          <a:prstGeom prst="rect">
            <a:avLst/>
          </a:prstGeom>
        </p:spPr>
      </p:pic>
      <p:sp>
        <p:nvSpPr>
          <p:cNvPr id="8" name="Title 1">
            <a:extLst>
              <a:ext uri="{FF2B5EF4-FFF2-40B4-BE49-F238E27FC236}">
                <a16:creationId xmlns:a16="http://schemas.microsoft.com/office/drawing/2014/main" id="{66A71714-C6C5-6B24-75CB-9CF93E4F6751}"/>
              </a:ext>
            </a:extLst>
          </p:cNvPr>
          <p:cNvSpPr txBox="1">
            <a:spLocks/>
          </p:cNvSpPr>
          <p:nvPr/>
        </p:nvSpPr>
        <p:spPr>
          <a:xfrm>
            <a:off x="253015" y="76136"/>
            <a:ext cx="8818037" cy="99417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350D68"/>
                </a:solidFill>
                <a:latin typeface="+mj-lt"/>
                <a:ea typeface="+mj-ea"/>
                <a:cs typeface="+mj-cs"/>
              </a:defRPr>
            </a:lvl1pPr>
          </a:lstStyle>
          <a:p>
            <a:r>
              <a:rPr lang="en-US"/>
              <a:t>US-MEX Border</a:t>
            </a:r>
            <a:endParaRPr lang="en-US" dirty="0"/>
          </a:p>
        </p:txBody>
      </p:sp>
      <p:sp>
        <p:nvSpPr>
          <p:cNvPr id="2" name="Freeform: Shape 1">
            <a:extLst>
              <a:ext uri="{FF2B5EF4-FFF2-40B4-BE49-F238E27FC236}">
                <a16:creationId xmlns:a16="http://schemas.microsoft.com/office/drawing/2014/main" id="{6389EBCC-508D-688F-9669-A45433FD0F00}"/>
              </a:ext>
            </a:extLst>
          </p:cNvPr>
          <p:cNvSpPr/>
          <p:nvPr/>
        </p:nvSpPr>
        <p:spPr>
          <a:xfrm>
            <a:off x="6167336" y="3871609"/>
            <a:ext cx="587475" cy="1673157"/>
          </a:xfrm>
          <a:custGeom>
            <a:avLst/>
            <a:gdLst>
              <a:gd name="connsiteX0" fmla="*/ 0 w 587475"/>
              <a:gd name="connsiteY0" fmla="*/ 1673157 h 1673157"/>
              <a:gd name="connsiteX1" fmla="*/ 214009 w 587475"/>
              <a:gd name="connsiteY1" fmla="*/ 1040859 h 1673157"/>
              <a:gd name="connsiteX2" fmla="*/ 573932 w 587475"/>
              <a:gd name="connsiteY2" fmla="*/ 564204 h 1673157"/>
              <a:gd name="connsiteX3" fmla="*/ 496111 w 587475"/>
              <a:gd name="connsiteY3" fmla="*/ 175097 h 1673157"/>
              <a:gd name="connsiteX4" fmla="*/ 350196 w 587475"/>
              <a:gd name="connsiteY4" fmla="*/ 0 h 1673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475" h="1673157">
                <a:moveTo>
                  <a:pt x="0" y="1673157"/>
                </a:moveTo>
                <a:cubicBezTo>
                  <a:pt x="59177" y="1449420"/>
                  <a:pt x="118354" y="1225684"/>
                  <a:pt x="214009" y="1040859"/>
                </a:cubicBezTo>
                <a:cubicBezTo>
                  <a:pt x="309664" y="856034"/>
                  <a:pt x="526915" y="708498"/>
                  <a:pt x="573932" y="564204"/>
                </a:cubicBezTo>
                <a:cubicBezTo>
                  <a:pt x="620949" y="419910"/>
                  <a:pt x="533400" y="269131"/>
                  <a:pt x="496111" y="175097"/>
                </a:cubicBezTo>
                <a:cubicBezTo>
                  <a:pt x="458822" y="81063"/>
                  <a:pt x="404509" y="40531"/>
                  <a:pt x="350196" y="0"/>
                </a:cubicBezTo>
              </a:path>
            </a:pathLst>
          </a:cu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DC328BAB-91F9-4FC1-BB36-88764053B7D4}"/>
              </a:ext>
            </a:extLst>
          </p:cNvPr>
          <p:cNvSpPr/>
          <p:nvPr/>
        </p:nvSpPr>
        <p:spPr>
          <a:xfrm>
            <a:off x="4231532" y="3713009"/>
            <a:ext cx="4902740" cy="1287008"/>
          </a:xfrm>
          <a:custGeom>
            <a:avLst/>
            <a:gdLst>
              <a:gd name="connsiteX0" fmla="*/ 0 w 4902740"/>
              <a:gd name="connsiteY0" fmla="*/ 51595 h 1287008"/>
              <a:gd name="connsiteX1" fmla="*/ 690664 w 4902740"/>
              <a:gd name="connsiteY1" fmla="*/ 41868 h 1287008"/>
              <a:gd name="connsiteX2" fmla="*/ 1974715 w 4902740"/>
              <a:gd name="connsiteY2" fmla="*/ 508795 h 1287008"/>
              <a:gd name="connsiteX3" fmla="*/ 3317132 w 4902740"/>
              <a:gd name="connsiteY3" fmla="*/ 1014634 h 1287008"/>
              <a:gd name="connsiteX4" fmla="*/ 4902740 w 4902740"/>
              <a:gd name="connsiteY4" fmla="*/ 1287008 h 1287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2740" h="1287008">
                <a:moveTo>
                  <a:pt x="0" y="51595"/>
                </a:moveTo>
                <a:cubicBezTo>
                  <a:pt x="180772" y="8631"/>
                  <a:pt x="361545" y="-34332"/>
                  <a:pt x="690664" y="41868"/>
                </a:cubicBezTo>
                <a:cubicBezTo>
                  <a:pt x="1019783" y="118068"/>
                  <a:pt x="1974715" y="508795"/>
                  <a:pt x="1974715" y="508795"/>
                </a:cubicBezTo>
                <a:cubicBezTo>
                  <a:pt x="2412460" y="670923"/>
                  <a:pt x="2829128" y="884932"/>
                  <a:pt x="3317132" y="1014634"/>
                </a:cubicBezTo>
                <a:cubicBezTo>
                  <a:pt x="3805136" y="1144336"/>
                  <a:pt x="4353938" y="1215672"/>
                  <a:pt x="4902740" y="1287008"/>
                </a:cubicBezTo>
              </a:path>
            </a:pathLst>
          </a:cu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34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5FA97-B765-B3E2-9ABC-5A5A230491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051760"/>
            <a:ext cx="5998044" cy="5410000"/>
          </a:xfrm>
          <a:prstGeom prst="rect">
            <a:avLst/>
          </a:prstGeom>
        </p:spPr>
      </p:pic>
      <p:sp>
        <p:nvSpPr>
          <p:cNvPr id="2" name="Title 1">
            <a:extLst>
              <a:ext uri="{FF2B5EF4-FFF2-40B4-BE49-F238E27FC236}">
                <a16:creationId xmlns:a16="http://schemas.microsoft.com/office/drawing/2014/main" id="{05359EC6-25B9-4BBF-BA44-FCD8D8D6D0BF}"/>
              </a:ext>
            </a:extLst>
          </p:cNvPr>
          <p:cNvSpPr>
            <a:spLocks noGrp="1"/>
          </p:cNvSpPr>
          <p:nvPr>
            <p:ph type="title"/>
          </p:nvPr>
        </p:nvSpPr>
        <p:spPr>
          <a:xfrm>
            <a:off x="253015" y="76136"/>
            <a:ext cx="8818037" cy="994172"/>
          </a:xfrm>
        </p:spPr>
        <p:txBody>
          <a:bodyPr/>
          <a:lstStyle/>
          <a:p>
            <a:r>
              <a:rPr lang="en-US" dirty="0"/>
              <a:t>US-MEX Border</a:t>
            </a:r>
          </a:p>
        </p:txBody>
      </p:sp>
      <p:sp>
        <p:nvSpPr>
          <p:cNvPr id="4" name="Slide Number Placeholder 3">
            <a:extLst>
              <a:ext uri="{FF2B5EF4-FFF2-40B4-BE49-F238E27FC236}">
                <a16:creationId xmlns:a16="http://schemas.microsoft.com/office/drawing/2014/main" id="{E1825C37-9FB3-47C1-8561-BA483F1A7B65}"/>
              </a:ext>
            </a:extLst>
          </p:cNvPr>
          <p:cNvSpPr>
            <a:spLocks noGrp="1"/>
          </p:cNvSpPr>
          <p:nvPr>
            <p:ph type="sldNum" sz="quarter" idx="12"/>
          </p:nvPr>
        </p:nvSpPr>
        <p:spPr/>
        <p:txBody>
          <a:bodyPr/>
          <a:lstStyle/>
          <a:p>
            <a:fld id="{FD5E3DED-46C7-49A2-B32B-956417482C75}" type="slidenum">
              <a:rPr lang="en-US" smtClean="0"/>
              <a:t>45</a:t>
            </a:fld>
            <a:endParaRPr lang="en-US"/>
          </a:p>
        </p:txBody>
      </p:sp>
      <p:sp>
        <p:nvSpPr>
          <p:cNvPr id="11" name="TextBox 10">
            <a:extLst>
              <a:ext uri="{FF2B5EF4-FFF2-40B4-BE49-F238E27FC236}">
                <a16:creationId xmlns:a16="http://schemas.microsoft.com/office/drawing/2014/main" id="{4BDB4182-FDC2-4A5F-A19E-39BEAC511487}"/>
              </a:ext>
            </a:extLst>
          </p:cNvPr>
          <p:cNvSpPr txBox="1"/>
          <p:nvPr/>
        </p:nvSpPr>
        <p:spPr>
          <a:xfrm>
            <a:off x="6457951" y="3429000"/>
            <a:ext cx="923651" cy="300082"/>
          </a:xfrm>
          <a:prstGeom prst="rect">
            <a:avLst/>
          </a:prstGeom>
          <a:noFill/>
        </p:spPr>
        <p:txBody>
          <a:bodyPr wrap="none" rtlCol="0">
            <a:spAutoFit/>
          </a:bodyPr>
          <a:lstStyle/>
          <a:p>
            <a:r>
              <a:rPr lang="en-US" sz="1350" dirty="0">
                <a:solidFill>
                  <a:schemeClr val="bg1"/>
                </a:solidFill>
              </a:rPr>
              <a:t>sed-basins</a:t>
            </a:r>
          </a:p>
        </p:txBody>
      </p:sp>
      <p:pic>
        <p:nvPicPr>
          <p:cNvPr id="7" name="Picture 6">
            <a:extLst>
              <a:ext uri="{FF2B5EF4-FFF2-40B4-BE49-F238E27FC236}">
                <a16:creationId xmlns:a16="http://schemas.microsoft.com/office/drawing/2014/main" id="{358B1E34-D2B7-72A9-6324-672BFFF9EE2F}"/>
              </a:ext>
            </a:extLst>
          </p:cNvPr>
          <p:cNvPicPr>
            <a:picLocks noChangeAspect="1"/>
          </p:cNvPicPr>
          <p:nvPr/>
        </p:nvPicPr>
        <p:blipFill>
          <a:blip r:embed="rId4" cstate="email">
            <a:alphaModFix/>
            <a:extLst>
              <a:ext uri="{28A0092B-C50C-407E-A947-70E740481C1C}">
                <a14:useLocalDpi xmlns:a14="http://schemas.microsoft.com/office/drawing/2010/main"/>
              </a:ext>
            </a:extLst>
          </a:blip>
          <a:stretch>
            <a:fillRect/>
          </a:stretch>
        </p:blipFill>
        <p:spPr>
          <a:xfrm>
            <a:off x="4830924" y="2754025"/>
            <a:ext cx="2070134" cy="1553219"/>
          </a:xfrm>
          <a:prstGeom prst="rect">
            <a:avLst/>
          </a:prstGeom>
        </p:spPr>
      </p:pic>
      <p:pic>
        <p:nvPicPr>
          <p:cNvPr id="8" name="Picture 7" descr="A car parked on the side of a vehicle&#10;&#10;Description automatically generated">
            <a:extLst>
              <a:ext uri="{FF2B5EF4-FFF2-40B4-BE49-F238E27FC236}">
                <a16:creationId xmlns:a16="http://schemas.microsoft.com/office/drawing/2014/main" id="{C7887B6B-9939-AEA0-2ED7-C4BBF7978619}"/>
              </a:ext>
            </a:extLst>
          </p:cNvPr>
          <p:cNvPicPr>
            <a:picLocks noChangeAspect="1"/>
          </p:cNvPicPr>
          <p:nvPr/>
        </p:nvPicPr>
        <p:blipFill>
          <a:blip r:embed="rId5" cstate="email">
            <a:alphaModFix/>
            <a:extLst>
              <a:ext uri="{28A0092B-C50C-407E-A947-70E740481C1C}">
                <a14:useLocalDpi xmlns:a14="http://schemas.microsoft.com/office/drawing/2010/main"/>
              </a:ext>
            </a:extLst>
          </a:blip>
          <a:stretch>
            <a:fillRect/>
          </a:stretch>
        </p:blipFill>
        <p:spPr>
          <a:xfrm>
            <a:off x="6901058" y="2746200"/>
            <a:ext cx="2070134" cy="1552601"/>
          </a:xfrm>
          <a:prstGeom prst="rect">
            <a:avLst/>
          </a:prstGeom>
        </p:spPr>
      </p:pic>
      <p:pic>
        <p:nvPicPr>
          <p:cNvPr id="9" name="Picture 8" descr="A pile of dirt and grass field&#10;&#10;Description automatically generated">
            <a:extLst>
              <a:ext uri="{FF2B5EF4-FFF2-40B4-BE49-F238E27FC236}">
                <a16:creationId xmlns:a16="http://schemas.microsoft.com/office/drawing/2014/main" id="{2918EFE5-DBE8-B41F-4081-66B565C90B8B}"/>
              </a:ext>
            </a:extLst>
          </p:cNvPr>
          <p:cNvPicPr>
            <a:picLocks noChangeAspect="1"/>
          </p:cNvPicPr>
          <p:nvPr/>
        </p:nvPicPr>
        <p:blipFill>
          <a:blip r:embed="rId6" cstate="email">
            <a:alphaModFix/>
            <a:extLst>
              <a:ext uri="{28A0092B-C50C-407E-A947-70E740481C1C}">
                <a14:useLocalDpi xmlns:a14="http://schemas.microsoft.com/office/drawing/2010/main"/>
              </a:ext>
            </a:extLst>
          </a:blip>
          <a:stretch>
            <a:fillRect/>
          </a:stretch>
        </p:blipFill>
        <p:spPr>
          <a:xfrm>
            <a:off x="4830924" y="4307244"/>
            <a:ext cx="2046697" cy="1535023"/>
          </a:xfrm>
          <a:prstGeom prst="rect">
            <a:avLst/>
          </a:prstGeom>
        </p:spPr>
      </p:pic>
      <p:pic>
        <p:nvPicPr>
          <p:cNvPr id="10" name="Picture 2">
            <a:extLst>
              <a:ext uri="{FF2B5EF4-FFF2-40B4-BE49-F238E27FC236}">
                <a16:creationId xmlns:a16="http://schemas.microsoft.com/office/drawing/2014/main" id="{815A93F2-773A-FB7B-1AFC-B73A7744E265}"/>
              </a:ext>
            </a:extLst>
          </p:cNvPr>
          <p:cNvPicPr>
            <a:picLocks noChangeAspect="1" noChangeArrowheads="1"/>
          </p:cNvPicPr>
          <p:nvPr/>
        </p:nvPicPr>
        <p:blipFill>
          <a:blip r:embed="rId7" cstate="email">
            <a:alphaModFix/>
            <a:extLst>
              <a:ext uri="{28A0092B-C50C-407E-A947-70E740481C1C}">
                <a14:useLocalDpi xmlns:a14="http://schemas.microsoft.com/office/drawing/2010/main"/>
              </a:ext>
            </a:extLst>
          </a:blip>
          <a:srcRect/>
          <a:stretch>
            <a:fillRect/>
          </a:stretch>
        </p:blipFill>
        <p:spPr bwMode="auto">
          <a:xfrm>
            <a:off x="6877621" y="4299419"/>
            <a:ext cx="2070134" cy="155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7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0098D3-3378-9897-B7DC-8761E5587F50}"/>
              </a:ext>
            </a:extLst>
          </p:cNvPr>
          <p:cNvSpPr>
            <a:spLocks noGrp="1"/>
          </p:cNvSpPr>
          <p:nvPr>
            <p:ph type="title"/>
          </p:nvPr>
        </p:nvSpPr>
        <p:spPr>
          <a:xfrm>
            <a:off x="628650" y="79601"/>
            <a:ext cx="7886700" cy="994172"/>
          </a:xfrm>
        </p:spPr>
        <p:txBody>
          <a:bodyPr>
            <a:normAutofit/>
          </a:bodyPr>
          <a:lstStyle/>
          <a:p>
            <a:r>
              <a:rPr lang="en-US"/>
              <a:t>Model Overview</a:t>
            </a:r>
          </a:p>
        </p:txBody>
      </p:sp>
      <p:pic>
        <p:nvPicPr>
          <p:cNvPr id="5" name="Picture 4">
            <a:extLst>
              <a:ext uri="{FF2B5EF4-FFF2-40B4-BE49-F238E27FC236}">
                <a16:creationId xmlns:a16="http://schemas.microsoft.com/office/drawing/2014/main" id="{334FE0DC-5962-00D2-9687-C48B4974C5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97762" y="1388071"/>
            <a:ext cx="6799275" cy="4081858"/>
          </a:xfrm>
          <a:prstGeom prst="rect">
            <a:avLst/>
          </a:prstGeom>
        </p:spPr>
      </p:pic>
      <p:sp>
        <p:nvSpPr>
          <p:cNvPr id="6" name="TextBox 5">
            <a:extLst>
              <a:ext uri="{FF2B5EF4-FFF2-40B4-BE49-F238E27FC236}">
                <a16:creationId xmlns:a16="http://schemas.microsoft.com/office/drawing/2014/main" id="{231798BF-3006-1522-35CA-A82CBA7A105C}"/>
              </a:ext>
            </a:extLst>
          </p:cNvPr>
          <p:cNvSpPr txBox="1"/>
          <p:nvPr/>
        </p:nvSpPr>
        <p:spPr>
          <a:xfrm>
            <a:off x="0" y="6396335"/>
            <a:ext cx="4370286" cy="461665"/>
          </a:xfrm>
          <a:prstGeom prst="rect">
            <a:avLst/>
          </a:prstGeom>
          <a:noFill/>
        </p:spPr>
        <p:txBody>
          <a:bodyPr wrap="square">
            <a:spAutoFit/>
          </a:bodyPr>
          <a:lstStyle/>
          <a:p>
            <a:r>
              <a:rPr lang="en-US" sz="800" b="1">
                <a:solidFill>
                  <a:schemeClr val="bg1"/>
                </a:solidFill>
              </a:rPr>
              <a:t>Brand, M. W., </a:t>
            </a:r>
            <a:r>
              <a:rPr lang="en-US" sz="800" err="1">
                <a:solidFill>
                  <a:schemeClr val="bg1"/>
                </a:solidFill>
              </a:rPr>
              <a:t>Gudiño</a:t>
            </a:r>
            <a:r>
              <a:rPr lang="en-US" sz="800">
                <a:solidFill>
                  <a:schemeClr val="bg1"/>
                </a:solidFill>
              </a:rPr>
              <a:t>‐Elizondo, N., Allaire, M., Wright, S., Matson, W., </a:t>
            </a:r>
            <a:r>
              <a:rPr lang="en-US" sz="800" err="1">
                <a:solidFill>
                  <a:schemeClr val="bg1"/>
                </a:solidFill>
              </a:rPr>
              <a:t>Saksa</a:t>
            </a:r>
            <a:r>
              <a:rPr lang="en-US" sz="800">
                <a:solidFill>
                  <a:schemeClr val="bg1"/>
                </a:solidFill>
              </a:rPr>
              <a:t>, P., &amp; Sanders, B. F. (2020). Stochastic hydro‐financial watershed modeling for Environmental Impact Bonds. Water Resources Research, 56(8), e2020WR027328.</a:t>
            </a:r>
          </a:p>
        </p:txBody>
      </p:sp>
      <p:sp>
        <p:nvSpPr>
          <p:cNvPr id="15" name="Content Placeholder 2">
            <a:extLst>
              <a:ext uri="{FF2B5EF4-FFF2-40B4-BE49-F238E27FC236}">
                <a16:creationId xmlns:a16="http://schemas.microsoft.com/office/drawing/2014/main" id="{73C37010-B20E-DD3A-0973-C5594365133E}"/>
              </a:ext>
            </a:extLst>
          </p:cNvPr>
          <p:cNvSpPr>
            <a:spLocks noGrp="1"/>
          </p:cNvSpPr>
          <p:nvPr>
            <p:ph idx="1"/>
          </p:nvPr>
        </p:nvSpPr>
        <p:spPr>
          <a:xfrm>
            <a:off x="127335" y="5241129"/>
            <a:ext cx="3771059" cy="1081334"/>
          </a:xfrm>
        </p:spPr>
        <p:txBody>
          <a:bodyPr>
            <a:normAutofit fontScale="47500" lnSpcReduction="20000"/>
          </a:bodyPr>
          <a:lstStyle/>
          <a:p>
            <a:pPr marL="0" indent="0">
              <a:buNone/>
            </a:pPr>
            <a:r>
              <a:rPr lang="en-US" dirty="0"/>
              <a:t>Model allows for us to calculate intervention effectiveness under </a:t>
            </a:r>
            <a:r>
              <a:rPr lang="en-US" b="1" dirty="0"/>
              <a:t>environmental</a:t>
            </a:r>
            <a:r>
              <a:rPr lang="en-US" dirty="0"/>
              <a:t> (rainfall, channel erosion)  and </a:t>
            </a:r>
            <a:r>
              <a:rPr lang="en-US" b="1" dirty="0"/>
              <a:t>financial</a:t>
            </a:r>
            <a:r>
              <a:rPr lang="en-US" dirty="0"/>
              <a:t> (disposal costs, inflation) uncertainties by modifying both forcings and parameters</a:t>
            </a:r>
          </a:p>
        </p:txBody>
      </p:sp>
      <p:sp>
        <p:nvSpPr>
          <p:cNvPr id="2" name="Slide Number Placeholder 1">
            <a:extLst>
              <a:ext uri="{FF2B5EF4-FFF2-40B4-BE49-F238E27FC236}">
                <a16:creationId xmlns:a16="http://schemas.microsoft.com/office/drawing/2014/main" id="{D926499C-9614-5C05-14BD-0799D814DF80}"/>
              </a:ext>
            </a:extLst>
          </p:cNvPr>
          <p:cNvSpPr>
            <a:spLocks noGrp="1"/>
          </p:cNvSpPr>
          <p:nvPr>
            <p:ph type="sldNum" sz="quarter" idx="12"/>
          </p:nvPr>
        </p:nvSpPr>
        <p:spPr/>
        <p:txBody>
          <a:bodyPr/>
          <a:lstStyle/>
          <a:p>
            <a:fld id="{FCFAA3B7-4689-AA47-B87F-0C0066A450D7}" type="slidenum">
              <a:rPr lang="en-US" smtClean="0"/>
              <a:t>46</a:t>
            </a:fld>
            <a:endParaRPr lang="en-US"/>
          </a:p>
        </p:txBody>
      </p:sp>
      <p:sp>
        <p:nvSpPr>
          <p:cNvPr id="14" name="TextBox 13">
            <a:extLst>
              <a:ext uri="{FF2B5EF4-FFF2-40B4-BE49-F238E27FC236}">
                <a16:creationId xmlns:a16="http://schemas.microsoft.com/office/drawing/2014/main" id="{40ADEA7B-A594-96BD-789B-C209DEFDCB73}"/>
              </a:ext>
            </a:extLst>
          </p:cNvPr>
          <p:cNvSpPr txBox="1"/>
          <p:nvPr/>
        </p:nvSpPr>
        <p:spPr>
          <a:xfrm>
            <a:off x="344912" y="2240605"/>
            <a:ext cx="1840230" cy="646331"/>
          </a:xfrm>
          <a:prstGeom prst="rect">
            <a:avLst/>
          </a:prstGeom>
          <a:noFill/>
        </p:spPr>
        <p:txBody>
          <a:bodyPr wrap="square" rtlCol="0">
            <a:spAutoFit/>
          </a:bodyPr>
          <a:lstStyle/>
          <a:p>
            <a:r>
              <a:rPr lang="en-US" dirty="0">
                <a:solidFill>
                  <a:schemeClr val="accent3">
                    <a:lumMod val="75000"/>
                  </a:schemeClr>
                </a:solidFill>
              </a:rPr>
              <a:t>Hillslope vegetation, slope</a:t>
            </a:r>
          </a:p>
        </p:txBody>
      </p:sp>
      <p:sp>
        <p:nvSpPr>
          <p:cNvPr id="16" name="TextBox 15">
            <a:extLst>
              <a:ext uri="{FF2B5EF4-FFF2-40B4-BE49-F238E27FC236}">
                <a16:creationId xmlns:a16="http://schemas.microsoft.com/office/drawing/2014/main" id="{1B0FA4C8-67CF-8745-D09F-5BDC44B8066D}"/>
              </a:ext>
            </a:extLst>
          </p:cNvPr>
          <p:cNvSpPr txBox="1"/>
          <p:nvPr/>
        </p:nvSpPr>
        <p:spPr>
          <a:xfrm>
            <a:off x="6753117" y="1334023"/>
            <a:ext cx="1840230" cy="646331"/>
          </a:xfrm>
          <a:prstGeom prst="rect">
            <a:avLst/>
          </a:prstGeom>
          <a:noFill/>
        </p:spPr>
        <p:txBody>
          <a:bodyPr wrap="square" rtlCol="0">
            <a:spAutoFit/>
          </a:bodyPr>
          <a:lstStyle/>
          <a:p>
            <a:pPr algn="r"/>
            <a:r>
              <a:rPr lang="en-US" dirty="0">
                <a:solidFill>
                  <a:schemeClr val="accent3">
                    <a:lumMod val="75000"/>
                  </a:schemeClr>
                </a:solidFill>
              </a:rPr>
              <a:t>Temperature, Rainfall</a:t>
            </a:r>
          </a:p>
        </p:txBody>
      </p:sp>
      <p:sp>
        <p:nvSpPr>
          <p:cNvPr id="17" name="TextBox 16">
            <a:extLst>
              <a:ext uri="{FF2B5EF4-FFF2-40B4-BE49-F238E27FC236}">
                <a16:creationId xmlns:a16="http://schemas.microsoft.com/office/drawing/2014/main" id="{224FDE5D-BD56-626D-BE24-D1B4024C8D4A}"/>
              </a:ext>
            </a:extLst>
          </p:cNvPr>
          <p:cNvSpPr txBox="1"/>
          <p:nvPr/>
        </p:nvSpPr>
        <p:spPr>
          <a:xfrm>
            <a:off x="344912" y="3951564"/>
            <a:ext cx="2269196" cy="646331"/>
          </a:xfrm>
          <a:prstGeom prst="rect">
            <a:avLst/>
          </a:prstGeom>
          <a:noFill/>
        </p:spPr>
        <p:txBody>
          <a:bodyPr wrap="square" rtlCol="0">
            <a:spAutoFit/>
          </a:bodyPr>
          <a:lstStyle/>
          <a:p>
            <a:pPr algn="r"/>
            <a:r>
              <a:rPr lang="en-US" dirty="0">
                <a:solidFill>
                  <a:schemeClr val="accent3">
                    <a:lumMod val="75000"/>
                  </a:schemeClr>
                </a:solidFill>
              </a:rPr>
              <a:t>Disposal costs / plastics deposition</a:t>
            </a:r>
          </a:p>
        </p:txBody>
      </p:sp>
      <p:sp>
        <p:nvSpPr>
          <p:cNvPr id="18" name="TextBox 17">
            <a:extLst>
              <a:ext uri="{FF2B5EF4-FFF2-40B4-BE49-F238E27FC236}">
                <a16:creationId xmlns:a16="http://schemas.microsoft.com/office/drawing/2014/main" id="{1F55B997-D202-FDB6-8956-8673CBF52904}"/>
              </a:ext>
            </a:extLst>
          </p:cNvPr>
          <p:cNvSpPr txBox="1"/>
          <p:nvPr/>
        </p:nvSpPr>
        <p:spPr>
          <a:xfrm>
            <a:off x="6656091" y="3928526"/>
            <a:ext cx="1840230" cy="369332"/>
          </a:xfrm>
          <a:prstGeom prst="rect">
            <a:avLst/>
          </a:prstGeom>
          <a:noFill/>
        </p:spPr>
        <p:txBody>
          <a:bodyPr wrap="square" rtlCol="0">
            <a:spAutoFit/>
          </a:bodyPr>
          <a:lstStyle/>
          <a:p>
            <a:pPr algn="r"/>
            <a:r>
              <a:rPr lang="en-US" dirty="0">
                <a:solidFill>
                  <a:schemeClr val="accent3">
                    <a:lumMod val="75000"/>
                  </a:schemeClr>
                </a:solidFill>
              </a:rPr>
              <a:t>Inflation rate</a:t>
            </a:r>
          </a:p>
        </p:txBody>
      </p:sp>
      <p:sp>
        <p:nvSpPr>
          <p:cNvPr id="3" name="TextBox 2">
            <a:extLst>
              <a:ext uri="{FF2B5EF4-FFF2-40B4-BE49-F238E27FC236}">
                <a16:creationId xmlns:a16="http://schemas.microsoft.com/office/drawing/2014/main" id="{7C1F76D4-6989-4740-7C8C-9BC634C60557}"/>
              </a:ext>
            </a:extLst>
          </p:cNvPr>
          <p:cNvSpPr txBox="1"/>
          <p:nvPr/>
        </p:nvSpPr>
        <p:spPr>
          <a:xfrm>
            <a:off x="4597399" y="3951564"/>
            <a:ext cx="2155718" cy="646331"/>
          </a:xfrm>
          <a:prstGeom prst="rect">
            <a:avLst/>
          </a:prstGeom>
          <a:noFill/>
        </p:spPr>
        <p:txBody>
          <a:bodyPr wrap="square" rtlCol="0">
            <a:spAutoFit/>
          </a:bodyPr>
          <a:lstStyle/>
          <a:p>
            <a:r>
              <a:rPr lang="en-US" dirty="0">
                <a:solidFill>
                  <a:srgbClr val="7030A0"/>
                </a:solidFill>
              </a:rPr>
              <a:t>Basin management costs</a:t>
            </a:r>
          </a:p>
        </p:txBody>
      </p:sp>
    </p:spTree>
    <p:extLst>
      <p:ext uri="{BB962C8B-B14F-4D97-AF65-F5344CB8AC3E}">
        <p14:creationId xmlns:p14="http://schemas.microsoft.com/office/powerpoint/2010/main" val="29414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4" grpId="0"/>
      <p:bldP spid="16" grpId="0"/>
      <p:bldP spid="17" grpId="0"/>
      <p:bldP spid="18"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C33A-6C5C-B6C8-1128-593EDFDD0664}"/>
              </a:ext>
            </a:extLst>
          </p:cNvPr>
          <p:cNvSpPr>
            <a:spLocks noGrp="1"/>
          </p:cNvSpPr>
          <p:nvPr>
            <p:ph type="title"/>
          </p:nvPr>
        </p:nvSpPr>
        <p:spPr>
          <a:xfrm>
            <a:off x="457200" y="560388"/>
            <a:ext cx="8229600" cy="1143000"/>
          </a:xfrm>
        </p:spPr>
        <p:txBody>
          <a:bodyPr>
            <a:normAutofit fontScale="90000"/>
          </a:bodyPr>
          <a:lstStyle/>
          <a:p>
            <a:r>
              <a:rPr lang="en-US" dirty="0"/>
              <a:t>Plastic and Sediment Management Challenges at Tijuana National Estuarine Research Reserve</a:t>
            </a:r>
          </a:p>
        </p:txBody>
      </p:sp>
      <p:sp>
        <p:nvSpPr>
          <p:cNvPr id="5" name="Slide Number Placeholder 4">
            <a:extLst>
              <a:ext uri="{FF2B5EF4-FFF2-40B4-BE49-F238E27FC236}">
                <a16:creationId xmlns:a16="http://schemas.microsoft.com/office/drawing/2014/main" id="{33C30312-C3AE-FDCA-A638-2CE389547A18}"/>
              </a:ext>
            </a:extLst>
          </p:cNvPr>
          <p:cNvSpPr>
            <a:spLocks noGrp="1"/>
          </p:cNvSpPr>
          <p:nvPr>
            <p:ph type="sldNum" sz="quarter" idx="12"/>
          </p:nvPr>
        </p:nvSpPr>
        <p:spPr/>
        <p:txBody>
          <a:bodyPr/>
          <a:lstStyle/>
          <a:p>
            <a:fld id="{FCFAA3B7-4689-AA47-B87F-0C0066A450D7}" type="slidenum">
              <a:rPr lang="en-US" smtClean="0"/>
              <a:t>5</a:t>
            </a:fld>
            <a:endParaRPr lang="en-US"/>
          </a:p>
        </p:txBody>
      </p:sp>
      <p:pic>
        <p:nvPicPr>
          <p:cNvPr id="9" name="Picture 8">
            <a:extLst>
              <a:ext uri="{FF2B5EF4-FFF2-40B4-BE49-F238E27FC236}">
                <a16:creationId xmlns:a16="http://schemas.microsoft.com/office/drawing/2014/main" id="{727F4726-1BC7-BF3F-0ED3-7C8F5DBAD1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498951"/>
            <a:ext cx="9144000" cy="3798661"/>
          </a:xfrm>
          <a:prstGeom prst="rect">
            <a:avLst/>
          </a:prstGeom>
        </p:spPr>
      </p:pic>
      <p:sp>
        <p:nvSpPr>
          <p:cNvPr id="11" name="TextBox 10">
            <a:extLst>
              <a:ext uri="{FF2B5EF4-FFF2-40B4-BE49-F238E27FC236}">
                <a16:creationId xmlns:a16="http://schemas.microsoft.com/office/drawing/2014/main" id="{D6743D0A-F1C3-B8D8-8FF3-42A3E586C866}"/>
              </a:ext>
            </a:extLst>
          </p:cNvPr>
          <p:cNvSpPr txBox="1"/>
          <p:nvPr/>
        </p:nvSpPr>
        <p:spPr>
          <a:xfrm>
            <a:off x="88900" y="6356350"/>
            <a:ext cx="5562600" cy="369332"/>
          </a:xfrm>
          <a:prstGeom prst="rect">
            <a:avLst/>
          </a:prstGeom>
          <a:noFill/>
        </p:spPr>
        <p:txBody>
          <a:bodyPr wrap="square">
            <a:spAutoFit/>
          </a:bodyPr>
          <a:lstStyle/>
          <a:p>
            <a:r>
              <a:rPr lang="en-US" dirty="0">
                <a:solidFill>
                  <a:schemeClr val="bg1"/>
                </a:solidFill>
              </a:rPr>
              <a:t>Photo: Southwest Wetlands Interpretive Association</a:t>
            </a:r>
          </a:p>
        </p:txBody>
      </p:sp>
      <p:sp>
        <p:nvSpPr>
          <p:cNvPr id="3" name="TextBox 2">
            <a:extLst>
              <a:ext uri="{FF2B5EF4-FFF2-40B4-BE49-F238E27FC236}">
                <a16:creationId xmlns:a16="http://schemas.microsoft.com/office/drawing/2014/main" id="{4C177363-5E43-7927-9F6E-D189808CA1B8}"/>
              </a:ext>
            </a:extLst>
          </p:cNvPr>
          <p:cNvSpPr txBox="1"/>
          <p:nvPr/>
        </p:nvSpPr>
        <p:spPr>
          <a:xfrm>
            <a:off x="1656521" y="3921227"/>
            <a:ext cx="3591340" cy="954107"/>
          </a:xfrm>
          <a:prstGeom prst="rect">
            <a:avLst/>
          </a:prstGeom>
          <a:noFill/>
        </p:spPr>
        <p:txBody>
          <a:bodyPr wrap="square" rtlCol="0">
            <a:spAutoFit/>
          </a:bodyPr>
          <a:lstStyle/>
          <a:p>
            <a:r>
              <a:rPr lang="en-US" sz="2800" dirty="0">
                <a:solidFill>
                  <a:schemeClr val="bg1"/>
                </a:solidFill>
              </a:rPr>
              <a:t>$1-2 million/year</a:t>
            </a:r>
          </a:p>
          <a:p>
            <a:r>
              <a:rPr lang="en-US" sz="2800" dirty="0">
                <a:solidFill>
                  <a:schemeClr val="bg1"/>
                </a:solidFill>
              </a:rPr>
              <a:t>to CA State Parks</a:t>
            </a:r>
          </a:p>
        </p:txBody>
      </p:sp>
    </p:spTree>
    <p:extLst>
      <p:ext uri="{BB962C8B-B14F-4D97-AF65-F5344CB8AC3E}">
        <p14:creationId xmlns:p14="http://schemas.microsoft.com/office/powerpoint/2010/main" val="420508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5178-8DF2-8B6F-5E00-7EF0AA262D56}"/>
              </a:ext>
            </a:extLst>
          </p:cNvPr>
          <p:cNvSpPr>
            <a:spLocks noGrp="1"/>
          </p:cNvSpPr>
          <p:nvPr>
            <p:ph type="title"/>
          </p:nvPr>
        </p:nvSpPr>
        <p:spPr/>
        <p:txBody>
          <a:bodyPr>
            <a:normAutofit/>
          </a:bodyPr>
          <a:lstStyle/>
          <a:p>
            <a:r>
              <a:rPr lang="en-US" dirty="0"/>
              <a:t>Funding Challenges</a:t>
            </a:r>
          </a:p>
        </p:txBody>
      </p:sp>
      <p:sp>
        <p:nvSpPr>
          <p:cNvPr id="3" name="Content Placeholder 2">
            <a:extLst>
              <a:ext uri="{FF2B5EF4-FFF2-40B4-BE49-F238E27FC236}">
                <a16:creationId xmlns:a16="http://schemas.microsoft.com/office/drawing/2014/main" id="{E417A273-D241-E003-9DC7-0E25BA38D55E}"/>
              </a:ext>
            </a:extLst>
          </p:cNvPr>
          <p:cNvSpPr>
            <a:spLocks noGrp="1"/>
          </p:cNvSpPr>
          <p:nvPr>
            <p:ph idx="1"/>
          </p:nvPr>
        </p:nvSpPr>
        <p:spPr>
          <a:xfrm>
            <a:off x="457200" y="1600201"/>
            <a:ext cx="8229600" cy="1447800"/>
          </a:xfrm>
        </p:spPr>
        <p:txBody>
          <a:bodyPr>
            <a:normAutofit/>
          </a:bodyPr>
          <a:lstStyle/>
          <a:p>
            <a:r>
              <a:rPr lang="en-US" sz="2800" dirty="0"/>
              <a:t>The Tijuana River Estuary is emblematic the many funding challenges experienced by environmental managers worldwide</a:t>
            </a:r>
          </a:p>
        </p:txBody>
      </p:sp>
      <p:sp>
        <p:nvSpPr>
          <p:cNvPr id="4" name="Slide Number Placeholder 3">
            <a:extLst>
              <a:ext uri="{FF2B5EF4-FFF2-40B4-BE49-F238E27FC236}">
                <a16:creationId xmlns:a16="http://schemas.microsoft.com/office/drawing/2014/main" id="{E408EC6F-2F22-A32A-FC7B-B85C1E917EE8}"/>
              </a:ext>
            </a:extLst>
          </p:cNvPr>
          <p:cNvSpPr>
            <a:spLocks noGrp="1"/>
          </p:cNvSpPr>
          <p:nvPr>
            <p:ph type="sldNum" sz="quarter" idx="12"/>
          </p:nvPr>
        </p:nvSpPr>
        <p:spPr/>
        <p:txBody>
          <a:bodyPr/>
          <a:lstStyle/>
          <a:p>
            <a:fld id="{FCFAA3B7-4689-AA47-B87F-0C0066A450D7}" type="slidenum">
              <a:rPr lang="en-US" smtClean="0"/>
              <a:t>6</a:t>
            </a:fld>
            <a:endParaRPr lang="en-US"/>
          </a:p>
        </p:txBody>
      </p:sp>
    </p:spTree>
    <p:extLst>
      <p:ext uri="{BB962C8B-B14F-4D97-AF65-F5344CB8AC3E}">
        <p14:creationId xmlns:p14="http://schemas.microsoft.com/office/powerpoint/2010/main" val="3961530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5178-8DF2-8B6F-5E00-7EF0AA262D56}"/>
              </a:ext>
            </a:extLst>
          </p:cNvPr>
          <p:cNvSpPr>
            <a:spLocks noGrp="1"/>
          </p:cNvSpPr>
          <p:nvPr>
            <p:ph type="title"/>
          </p:nvPr>
        </p:nvSpPr>
        <p:spPr/>
        <p:txBody>
          <a:bodyPr>
            <a:normAutofit/>
          </a:bodyPr>
          <a:lstStyle/>
          <a:p>
            <a:r>
              <a:rPr lang="en-US" dirty="0"/>
              <a:t>Funding Challenges</a:t>
            </a:r>
          </a:p>
        </p:txBody>
      </p:sp>
      <p:sp>
        <p:nvSpPr>
          <p:cNvPr id="3" name="Content Placeholder 2">
            <a:extLst>
              <a:ext uri="{FF2B5EF4-FFF2-40B4-BE49-F238E27FC236}">
                <a16:creationId xmlns:a16="http://schemas.microsoft.com/office/drawing/2014/main" id="{E417A273-D241-E003-9DC7-0E25BA38D55E}"/>
              </a:ext>
            </a:extLst>
          </p:cNvPr>
          <p:cNvSpPr>
            <a:spLocks noGrp="1"/>
          </p:cNvSpPr>
          <p:nvPr>
            <p:ph idx="1"/>
          </p:nvPr>
        </p:nvSpPr>
        <p:spPr>
          <a:xfrm>
            <a:off x="457200" y="1600201"/>
            <a:ext cx="8229600" cy="3916344"/>
          </a:xfrm>
        </p:spPr>
        <p:txBody>
          <a:bodyPr>
            <a:normAutofit/>
          </a:bodyPr>
          <a:lstStyle/>
          <a:p>
            <a:r>
              <a:rPr lang="en-US" sz="2800" dirty="0"/>
              <a:t>The Tijuana River Estuary is emblematic the many funding challenges experienced by environmental managers worldwide</a:t>
            </a:r>
          </a:p>
          <a:p>
            <a:pPr lvl="1"/>
            <a:r>
              <a:rPr lang="en-US" sz="2400" dirty="0"/>
              <a:t>Lack of large-scale volumes of capital to affect change</a:t>
            </a:r>
          </a:p>
        </p:txBody>
      </p:sp>
      <p:sp>
        <p:nvSpPr>
          <p:cNvPr id="4" name="Slide Number Placeholder 3">
            <a:extLst>
              <a:ext uri="{FF2B5EF4-FFF2-40B4-BE49-F238E27FC236}">
                <a16:creationId xmlns:a16="http://schemas.microsoft.com/office/drawing/2014/main" id="{E408EC6F-2F22-A32A-FC7B-B85C1E917EE8}"/>
              </a:ext>
            </a:extLst>
          </p:cNvPr>
          <p:cNvSpPr>
            <a:spLocks noGrp="1"/>
          </p:cNvSpPr>
          <p:nvPr>
            <p:ph type="sldNum" sz="quarter" idx="12"/>
          </p:nvPr>
        </p:nvSpPr>
        <p:spPr/>
        <p:txBody>
          <a:bodyPr/>
          <a:lstStyle/>
          <a:p>
            <a:fld id="{FCFAA3B7-4689-AA47-B87F-0C0066A450D7}" type="slidenum">
              <a:rPr lang="en-US" smtClean="0"/>
              <a:t>7</a:t>
            </a:fld>
            <a:endParaRPr lang="en-US"/>
          </a:p>
        </p:txBody>
      </p:sp>
    </p:spTree>
    <p:extLst>
      <p:ext uri="{BB962C8B-B14F-4D97-AF65-F5344CB8AC3E}">
        <p14:creationId xmlns:p14="http://schemas.microsoft.com/office/powerpoint/2010/main" val="2293226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5178-8DF2-8B6F-5E00-7EF0AA262D56}"/>
              </a:ext>
            </a:extLst>
          </p:cNvPr>
          <p:cNvSpPr>
            <a:spLocks noGrp="1"/>
          </p:cNvSpPr>
          <p:nvPr>
            <p:ph type="title"/>
          </p:nvPr>
        </p:nvSpPr>
        <p:spPr/>
        <p:txBody>
          <a:bodyPr>
            <a:normAutofit/>
          </a:bodyPr>
          <a:lstStyle/>
          <a:p>
            <a:r>
              <a:rPr lang="en-US" dirty="0"/>
              <a:t>Funding Challenges</a:t>
            </a:r>
          </a:p>
        </p:txBody>
      </p:sp>
      <p:sp>
        <p:nvSpPr>
          <p:cNvPr id="3" name="Content Placeholder 2">
            <a:extLst>
              <a:ext uri="{FF2B5EF4-FFF2-40B4-BE49-F238E27FC236}">
                <a16:creationId xmlns:a16="http://schemas.microsoft.com/office/drawing/2014/main" id="{E417A273-D241-E003-9DC7-0E25BA38D55E}"/>
              </a:ext>
            </a:extLst>
          </p:cNvPr>
          <p:cNvSpPr>
            <a:spLocks noGrp="1"/>
          </p:cNvSpPr>
          <p:nvPr>
            <p:ph idx="1"/>
          </p:nvPr>
        </p:nvSpPr>
        <p:spPr>
          <a:xfrm>
            <a:off x="457200" y="1600201"/>
            <a:ext cx="8229600" cy="3916344"/>
          </a:xfrm>
        </p:spPr>
        <p:txBody>
          <a:bodyPr>
            <a:normAutofit/>
          </a:bodyPr>
          <a:lstStyle/>
          <a:p>
            <a:r>
              <a:rPr lang="en-US" sz="2800" dirty="0"/>
              <a:t>The Tijuana River Estuary is emblematic the many funding challenges experienced by environmental managers worldwide</a:t>
            </a:r>
          </a:p>
          <a:p>
            <a:pPr lvl="1"/>
            <a:r>
              <a:rPr lang="en-US" sz="2400" dirty="0"/>
              <a:t>Lack of large-scale volumes of capital to affect change</a:t>
            </a:r>
          </a:p>
          <a:p>
            <a:pPr lvl="1"/>
            <a:r>
              <a:rPr lang="en-US" sz="2400" dirty="0"/>
              <a:t>Jurisdictional issues preventing capital movement</a:t>
            </a:r>
          </a:p>
        </p:txBody>
      </p:sp>
      <p:sp>
        <p:nvSpPr>
          <p:cNvPr id="4" name="Slide Number Placeholder 3">
            <a:extLst>
              <a:ext uri="{FF2B5EF4-FFF2-40B4-BE49-F238E27FC236}">
                <a16:creationId xmlns:a16="http://schemas.microsoft.com/office/drawing/2014/main" id="{E408EC6F-2F22-A32A-FC7B-B85C1E917EE8}"/>
              </a:ext>
            </a:extLst>
          </p:cNvPr>
          <p:cNvSpPr>
            <a:spLocks noGrp="1"/>
          </p:cNvSpPr>
          <p:nvPr>
            <p:ph type="sldNum" sz="quarter" idx="12"/>
          </p:nvPr>
        </p:nvSpPr>
        <p:spPr/>
        <p:txBody>
          <a:bodyPr/>
          <a:lstStyle/>
          <a:p>
            <a:fld id="{FCFAA3B7-4689-AA47-B87F-0C0066A450D7}" type="slidenum">
              <a:rPr lang="en-US" smtClean="0"/>
              <a:t>8</a:t>
            </a:fld>
            <a:endParaRPr lang="en-US"/>
          </a:p>
        </p:txBody>
      </p:sp>
    </p:spTree>
    <p:extLst>
      <p:ext uri="{BB962C8B-B14F-4D97-AF65-F5344CB8AC3E}">
        <p14:creationId xmlns:p14="http://schemas.microsoft.com/office/powerpoint/2010/main" val="2737426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5178-8DF2-8B6F-5E00-7EF0AA262D56}"/>
              </a:ext>
            </a:extLst>
          </p:cNvPr>
          <p:cNvSpPr>
            <a:spLocks noGrp="1"/>
          </p:cNvSpPr>
          <p:nvPr>
            <p:ph type="title"/>
          </p:nvPr>
        </p:nvSpPr>
        <p:spPr/>
        <p:txBody>
          <a:bodyPr>
            <a:normAutofit/>
          </a:bodyPr>
          <a:lstStyle/>
          <a:p>
            <a:r>
              <a:rPr lang="en-US" dirty="0"/>
              <a:t>Funding Challenges</a:t>
            </a:r>
          </a:p>
        </p:txBody>
      </p:sp>
      <p:sp>
        <p:nvSpPr>
          <p:cNvPr id="3" name="Content Placeholder 2">
            <a:extLst>
              <a:ext uri="{FF2B5EF4-FFF2-40B4-BE49-F238E27FC236}">
                <a16:creationId xmlns:a16="http://schemas.microsoft.com/office/drawing/2014/main" id="{E417A273-D241-E003-9DC7-0E25BA38D55E}"/>
              </a:ext>
            </a:extLst>
          </p:cNvPr>
          <p:cNvSpPr>
            <a:spLocks noGrp="1"/>
          </p:cNvSpPr>
          <p:nvPr>
            <p:ph idx="1"/>
          </p:nvPr>
        </p:nvSpPr>
        <p:spPr>
          <a:xfrm>
            <a:off x="457200" y="1600201"/>
            <a:ext cx="8229600" cy="3916344"/>
          </a:xfrm>
        </p:spPr>
        <p:txBody>
          <a:bodyPr>
            <a:normAutofit/>
          </a:bodyPr>
          <a:lstStyle/>
          <a:p>
            <a:r>
              <a:rPr lang="en-US" sz="2800" dirty="0"/>
              <a:t>The Tijuana River Estuary is emblematic the many funding challenges experienced by environmental managers worldwide</a:t>
            </a:r>
          </a:p>
          <a:p>
            <a:pPr lvl="1"/>
            <a:r>
              <a:rPr lang="en-US" sz="2400" dirty="0"/>
              <a:t>Lack of large-scale volumes of capital to affect change</a:t>
            </a:r>
          </a:p>
          <a:p>
            <a:pPr lvl="1"/>
            <a:r>
              <a:rPr lang="en-US" sz="2400" dirty="0"/>
              <a:t>Jurisdictional issues preventing capital movement</a:t>
            </a:r>
          </a:p>
          <a:p>
            <a:pPr lvl="1"/>
            <a:r>
              <a:rPr lang="en-US" sz="2400" dirty="0"/>
              <a:t>Disperse, and variable benefits dependent on stochastic processes</a:t>
            </a:r>
          </a:p>
        </p:txBody>
      </p:sp>
      <p:sp>
        <p:nvSpPr>
          <p:cNvPr id="4" name="Slide Number Placeholder 3">
            <a:extLst>
              <a:ext uri="{FF2B5EF4-FFF2-40B4-BE49-F238E27FC236}">
                <a16:creationId xmlns:a16="http://schemas.microsoft.com/office/drawing/2014/main" id="{E408EC6F-2F22-A32A-FC7B-B85C1E917EE8}"/>
              </a:ext>
            </a:extLst>
          </p:cNvPr>
          <p:cNvSpPr>
            <a:spLocks noGrp="1"/>
          </p:cNvSpPr>
          <p:nvPr>
            <p:ph type="sldNum" sz="quarter" idx="12"/>
          </p:nvPr>
        </p:nvSpPr>
        <p:spPr/>
        <p:txBody>
          <a:bodyPr/>
          <a:lstStyle/>
          <a:p>
            <a:fld id="{FCFAA3B7-4689-AA47-B87F-0C0066A450D7}" type="slidenum">
              <a:rPr lang="en-US" smtClean="0"/>
              <a:t>9</a:t>
            </a:fld>
            <a:endParaRPr lang="en-US"/>
          </a:p>
        </p:txBody>
      </p:sp>
    </p:spTree>
    <p:extLst>
      <p:ext uri="{BB962C8B-B14F-4D97-AF65-F5344CB8AC3E}">
        <p14:creationId xmlns:p14="http://schemas.microsoft.com/office/powerpoint/2010/main" val="3668712289"/>
      </p:ext>
    </p:extLst>
  </p:cSld>
  <p:clrMapOvr>
    <a:masterClrMapping/>
  </p:clrMapOvr>
</p:sld>
</file>

<file path=ppt/theme/theme1.xml><?xml version="1.0" encoding="utf-8"?>
<a:theme xmlns:a="http://schemas.openxmlformats.org/drawingml/2006/main" name="LSU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SU PP Template" id="{F3BC9B47-F928-4C1A-A43B-5569A283B857}" vid="{C7C205AA-F8FD-4DD4-9400-BF1DAD5F09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LSU PP Template</Template>
  <TotalTime>4820</TotalTime>
  <Words>4265</Words>
  <Application>Microsoft Office PowerPoint</Application>
  <PresentationFormat>On-screen Show (4:3)</PresentationFormat>
  <Paragraphs>477</Paragraphs>
  <Slides>46</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Avenir Next LT Pro</vt:lpstr>
      <vt:lpstr>Calibri</vt:lpstr>
      <vt:lpstr>Cambria Math</vt:lpstr>
      <vt:lpstr>MinionLT-Regular</vt:lpstr>
      <vt:lpstr>STIX2Text-Regular</vt:lpstr>
      <vt:lpstr>LSU Template</vt:lpstr>
      <vt:lpstr>Stochastic Enviro-Financial Modelling Strategies for Sustainable Solutions to US/Mexico Cross-Border Sediment Pollution</vt:lpstr>
      <vt:lpstr>Tijuana National Estuarine Research Reserve</vt:lpstr>
      <vt:lpstr>PowerPoint Presentation</vt:lpstr>
      <vt:lpstr>Tijuana National Estuarine Research Reserve</vt:lpstr>
      <vt:lpstr>Plastic and Sediment Management Challenges at Tijuana National Estuarine Research Reserve</vt:lpstr>
      <vt:lpstr>Funding Challenges</vt:lpstr>
      <vt:lpstr>Funding Challenges</vt:lpstr>
      <vt:lpstr>Funding Challenges</vt:lpstr>
      <vt:lpstr>Funding Challenges</vt:lpstr>
      <vt:lpstr>Funding Challenges</vt:lpstr>
      <vt:lpstr>Funding Challenges</vt:lpstr>
      <vt:lpstr>Environmental Impact Bonds</vt:lpstr>
      <vt:lpstr>Examples of Environmental Impact Bonds</vt:lpstr>
      <vt:lpstr>Environmental Impact Bonds</vt:lpstr>
      <vt:lpstr>Motivation</vt:lpstr>
      <vt:lpstr>Motivation</vt:lpstr>
      <vt:lpstr>Motivation</vt:lpstr>
      <vt:lpstr>Motivation</vt:lpstr>
      <vt:lpstr>Motivation</vt:lpstr>
      <vt:lpstr>Model Overview</vt:lpstr>
      <vt:lpstr>Model Overview</vt:lpstr>
      <vt:lpstr>Modeled Interventions</vt:lpstr>
      <vt:lpstr>Modeled Interventions</vt:lpstr>
      <vt:lpstr>Modeled Interventions</vt:lpstr>
      <vt:lpstr>Modeled Interventions</vt:lpstr>
      <vt:lpstr>Stochastic EnvironmentAl Model- environmental impact Bond (SEAM-B)</vt:lpstr>
      <vt:lpstr>Stochastic EnvironmentAl Model- environmental impact Bond (SEAM-B)</vt:lpstr>
      <vt:lpstr>Stochastic EnvironmentAl Model- environmental impact Bond (SEAM-B)</vt:lpstr>
      <vt:lpstr>Stochastic EnvironmentAl Model- environmental impact Bond (SEAM-B)</vt:lpstr>
      <vt:lpstr>PowerPoint Presentation</vt:lpstr>
      <vt:lpstr>Results and Conclusions</vt:lpstr>
      <vt:lpstr>Results and Conclusions</vt:lpstr>
      <vt:lpstr>Future Applications</vt:lpstr>
      <vt:lpstr>Future Applications</vt:lpstr>
      <vt:lpstr>PowerPoint Presentation</vt:lpstr>
      <vt:lpstr>PowerPoint Presentation</vt:lpstr>
      <vt:lpstr>Future Applications</vt:lpstr>
      <vt:lpstr>PowerPoint Presentation</vt:lpstr>
      <vt:lpstr>Broader Research Interests</vt:lpstr>
      <vt:lpstr>Broader Research Interests</vt:lpstr>
      <vt:lpstr>Broader Research Interests</vt:lpstr>
      <vt:lpstr>Broader Research Interests</vt:lpstr>
      <vt:lpstr>I’m Hiring!</vt:lpstr>
      <vt:lpstr>PowerPoint Presentation</vt:lpstr>
      <vt:lpstr>US-MEX Border</vt:lpstr>
      <vt:lpstr>Model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Brand</dc:creator>
  <cp:lastModifiedBy>Matthew Brand</cp:lastModifiedBy>
  <cp:revision>3</cp:revision>
  <dcterms:created xsi:type="dcterms:W3CDTF">2024-01-29T19:41:59Z</dcterms:created>
  <dcterms:modified xsi:type="dcterms:W3CDTF">2024-09-27T15:29:03Z</dcterms:modified>
</cp:coreProperties>
</file>